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79" r:id="rId5"/>
    <p:sldId id="265" r:id="rId6"/>
    <p:sldId id="264" r:id="rId7"/>
    <p:sldId id="263" r:id="rId8"/>
    <p:sldId id="266" r:id="rId9"/>
    <p:sldId id="270" r:id="rId10"/>
    <p:sldId id="275" r:id="rId11"/>
    <p:sldId id="267" r:id="rId12"/>
    <p:sldId id="268" r:id="rId13"/>
    <p:sldId id="269" r:id="rId14"/>
    <p:sldId id="277" r:id="rId15"/>
    <p:sldId id="273" r:id="rId16"/>
  </p:sldIdLst>
  <p:sldSz cx="12169775" cy="6840538"/>
  <p:notesSz cx="6858000" cy="9144000"/>
  <p:defaultTextStyle>
    <a:defPPr>
      <a:defRPr lang="zh-TW"/>
    </a:defPPr>
    <a:lvl1pPr marL="0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26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852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778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703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629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555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481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407" algn="l" defTabSz="100785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1FF"/>
    <a:srgbClr val="0033CC"/>
    <a:srgbClr val="E2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20" y="102"/>
      </p:cViewPr>
      <p:guideLst>
        <p:guide orient="horz" pos="215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55B0-B83C-4942-9871-6FF4E8F5F263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99230-D0DD-4FE3-A671-BE156BE6B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30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2733" y="2125001"/>
            <a:ext cx="10344310" cy="146628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5471" y="3876305"/>
            <a:ext cx="8518843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59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23088" y="273946"/>
            <a:ext cx="2738200" cy="58366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8495" y="273946"/>
            <a:ext cx="8011769" cy="58366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76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36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1329" y="4395685"/>
            <a:ext cx="10344310" cy="135860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1329" y="2899319"/>
            <a:ext cx="10344310" cy="149636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8490" y="1596126"/>
            <a:ext cx="5374984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6304" y="1596126"/>
            <a:ext cx="5374984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2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491" y="1531206"/>
            <a:ext cx="5377098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8491" y="2169343"/>
            <a:ext cx="5377098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2081" y="1531206"/>
            <a:ext cx="5379209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2081" y="2169343"/>
            <a:ext cx="5379209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6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77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80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91" y="272357"/>
            <a:ext cx="4003772" cy="1159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8046" y="272362"/>
            <a:ext cx="6803243" cy="583821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491" y="1431452"/>
            <a:ext cx="4003772" cy="4679119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5365" y="4788384"/>
            <a:ext cx="7301865" cy="56529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5365" y="611222"/>
            <a:ext cx="7301865" cy="4104323"/>
          </a:xfrm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5365" y="5353672"/>
            <a:ext cx="7301865" cy="802813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9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8490" y="273938"/>
            <a:ext cx="10952798" cy="1140090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490" y="1596126"/>
            <a:ext cx="10952798" cy="4514439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8491" y="6340173"/>
            <a:ext cx="2839614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6981-1380-44C8-8B16-28F6738FE888}" type="datetimeFigureOut">
              <a:rPr lang="zh-TW" altLang="en-US" smtClean="0"/>
              <a:t>2025/4/17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8009" y="6340173"/>
            <a:ext cx="3853762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21674" y="6340173"/>
            <a:ext cx="2839614" cy="36419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2B0D-E02F-4BE6-A350-15C6F83E9B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5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78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4" indent="-377944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79" indent="-314954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15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4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66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92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518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44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70" indent="-251963" algn="l" defTabSz="10078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20"/>
          <p:cNvCxnSpPr/>
          <p:nvPr/>
        </p:nvCxnSpPr>
        <p:spPr>
          <a:xfrm rot="16200000" flipH="1" flipV="1">
            <a:off x="11089770" y="4602843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9"/>
          <p:cNvCxnSpPr/>
          <p:nvPr/>
        </p:nvCxnSpPr>
        <p:spPr>
          <a:xfrm rot="16200000" flipH="1" flipV="1">
            <a:off x="9312000" y="2385439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715198" y="2386824"/>
            <a:ext cx="6007891" cy="1153797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9"/>
          <p:cNvCxnSpPr/>
          <p:nvPr/>
        </p:nvCxnSpPr>
        <p:spPr>
          <a:xfrm flipH="1">
            <a:off x="2442756" y="1196526"/>
            <a:ext cx="0" cy="4073278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10"/>
          <p:cNvSpPr txBox="1"/>
          <p:nvPr/>
        </p:nvSpPr>
        <p:spPr>
          <a:xfrm>
            <a:off x="2744224" y="2528422"/>
            <a:ext cx="591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景文科技大學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11"/>
          <p:cNvSpPr txBox="1"/>
          <p:nvPr/>
        </p:nvSpPr>
        <p:spPr>
          <a:xfrm>
            <a:off x="2715198" y="1573071"/>
            <a:ext cx="167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TW" altLang="en-US" sz="4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40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平行四边形 15"/>
          <p:cNvSpPr/>
          <p:nvPr/>
        </p:nvSpPr>
        <p:spPr>
          <a:xfrm>
            <a:off x="7895771" y="5063582"/>
            <a:ext cx="827316" cy="287392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16"/>
          <p:cNvSpPr>
            <a:spLocks noChangeAspect="1"/>
          </p:cNvSpPr>
          <p:nvPr/>
        </p:nvSpPr>
        <p:spPr>
          <a:xfrm>
            <a:off x="9726649" y="4700920"/>
            <a:ext cx="571239" cy="19843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平行四边形 17"/>
          <p:cNvSpPr>
            <a:spLocks noChangeAspect="1"/>
          </p:cNvSpPr>
          <p:nvPr/>
        </p:nvSpPr>
        <p:spPr>
          <a:xfrm>
            <a:off x="11248573" y="5597311"/>
            <a:ext cx="372191" cy="129292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平行四边形 18"/>
          <p:cNvSpPr>
            <a:spLocks noChangeAspect="1"/>
          </p:cNvSpPr>
          <p:nvPr/>
        </p:nvSpPr>
        <p:spPr>
          <a:xfrm>
            <a:off x="11713031" y="4425412"/>
            <a:ext cx="300651" cy="104440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11"/>
          <p:cNvSpPr txBox="1"/>
          <p:nvPr/>
        </p:nvSpPr>
        <p:spPr>
          <a:xfrm>
            <a:off x="2756761" y="4466409"/>
            <a:ext cx="2966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學務處報告</a:t>
            </a:r>
            <a:endParaRPr lang="zh-CN" altLang="en-US" sz="20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18" y="3116950"/>
            <a:ext cx="1740449" cy="31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5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112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612279" y="1188021"/>
            <a:ext cx="8800284" cy="2068924"/>
            <a:chOff x="1451857" y="1825987"/>
            <a:chExt cx="8800284" cy="2068924"/>
          </a:xfrm>
        </p:grpSpPr>
        <p:sp>
          <p:nvSpPr>
            <p:cNvPr id="14" name="文本框 9"/>
            <p:cNvSpPr txBox="1"/>
            <p:nvPr/>
          </p:nvSpPr>
          <p:spPr>
            <a:xfrm>
              <a:off x="1451857" y="2348334"/>
              <a:ext cx="8800284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經濟不利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生參與證照輔導課程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上課率達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每科目輔導時數至少超過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每門課程補助每人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學生參與證照輔導課程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上課率達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報名費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依實際報名費金額補助</a:t>
              </a:r>
              <a:r>
                <a:rPr lang="zh-TW" altLang="en-US" sz="1800" dirty="0"/>
                <a:t>。</a:t>
              </a:r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1801480" y="1825987"/>
              <a:ext cx="4634236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證照輔導班</a:t>
              </a:r>
              <a:endPara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82" y="3641297"/>
            <a:ext cx="3353701" cy="251527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2" y="3641297"/>
            <a:ext cx="3353702" cy="251527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2" y="3641297"/>
            <a:ext cx="3381385" cy="25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7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156">
            <a:off x="9749427" y="1260259"/>
            <a:ext cx="1204799" cy="1204799"/>
          </a:xfrm>
          <a:prstGeom prst="rect">
            <a:avLst/>
          </a:prstGeom>
        </p:spPr>
      </p:pic>
      <p:sp>
        <p:nvSpPr>
          <p:cNvPr id="42" name="摺角紙張 41"/>
          <p:cNvSpPr/>
          <p:nvPr/>
        </p:nvSpPr>
        <p:spPr>
          <a:xfrm>
            <a:off x="619386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Freeform 8"/>
          <p:cNvSpPr/>
          <p:nvPr/>
        </p:nvSpPr>
        <p:spPr bwMode="auto">
          <a:xfrm flipH="1">
            <a:off x="-499456" y="6078841"/>
            <a:ext cx="2551895" cy="79781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43" name="摺角紙張 42"/>
          <p:cNvSpPr/>
          <p:nvPr/>
        </p:nvSpPr>
        <p:spPr>
          <a:xfrm>
            <a:off x="8061290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摺角紙張 43"/>
          <p:cNvSpPr/>
          <p:nvPr/>
        </p:nvSpPr>
        <p:spPr>
          <a:xfrm>
            <a:off x="4343536" y="3420269"/>
            <a:ext cx="3522776" cy="321367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Freeform 8"/>
          <p:cNvSpPr/>
          <p:nvPr/>
        </p:nvSpPr>
        <p:spPr bwMode="auto">
          <a:xfrm flipH="1">
            <a:off x="11197455" y="6228581"/>
            <a:ext cx="2088232" cy="65285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/>
          <a:lstStyle/>
          <a:p>
            <a:endParaRPr lang="zh-CN" altLang="en-US" sz="1705"/>
          </a:p>
        </p:txBody>
      </p:sp>
      <p:sp>
        <p:nvSpPr>
          <p:cNvPr id="46" name="流程圖: 資料 45"/>
          <p:cNvSpPr/>
          <p:nvPr/>
        </p:nvSpPr>
        <p:spPr>
          <a:xfrm rot="570156">
            <a:off x="9738472" y="3278946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資料 46"/>
          <p:cNvSpPr/>
          <p:nvPr/>
        </p:nvSpPr>
        <p:spPr>
          <a:xfrm rot="570156">
            <a:off x="2235222" y="3298255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資料 47"/>
          <p:cNvSpPr/>
          <p:nvPr/>
        </p:nvSpPr>
        <p:spPr>
          <a:xfrm rot="570156">
            <a:off x="5908932" y="3278945"/>
            <a:ext cx="291103" cy="295645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7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6482211" cy="709954"/>
            <a:chOff x="567245" y="327387"/>
            <a:chExt cx="6482211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648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670807" y="1404045"/>
            <a:ext cx="6782232" cy="914597"/>
            <a:chOff x="1451857" y="1803069"/>
            <a:chExt cx="6782232" cy="914597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6782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證照考取獎勵金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獎勵標準共分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級</a:t>
              </a:r>
              <a:r>
                <a:rPr kumimoji="1" lang="zh-TW" altLang="en-US" sz="1800" dirty="0">
                  <a:cs typeface="Arial" pitchFamily="34" charset="0"/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補助等級及金額如下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801480" y="1803069"/>
              <a:ext cx="487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申請項目及補助標準</a:t>
              </a: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85984"/>
              </p:ext>
            </p:extLst>
          </p:nvPr>
        </p:nvGraphicFramePr>
        <p:xfrm>
          <a:off x="2085713" y="2664663"/>
          <a:ext cx="8136904" cy="30243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4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獎勵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級別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獎勵金額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說明</a:t>
                      </a: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A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en-US" altLang="zh-TW" sz="2000" b="1" kern="12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年度各中央目的事業主管機關核發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</a:rPr>
                        <a:t>、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委託</a:t>
                      </a: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/>
                        </a:rPr>
                        <a:t>、</a:t>
                      </a: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認證或認可證照乙級以上者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B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各系提升學生就業能力所認列之系級證照者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C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,000</a:t>
                      </a: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3870960" algn="l"/>
                        </a:tabLst>
                      </a:pPr>
                      <a:r>
                        <a:rPr lang="zh-TW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Freeform 34"/>
          <p:cNvSpPr>
            <a:spLocks noEditPoints="1"/>
          </p:cNvSpPr>
          <p:nvPr/>
        </p:nvSpPr>
        <p:spPr bwMode="auto">
          <a:xfrm rot="20960957">
            <a:off x="10261038" y="1890361"/>
            <a:ext cx="1136043" cy="74402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 rot="20960957">
            <a:off x="1386726" y="5541972"/>
            <a:ext cx="579367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4"/>
          <p:cNvSpPr>
            <a:spLocks noEditPoints="1"/>
          </p:cNvSpPr>
          <p:nvPr/>
        </p:nvSpPr>
        <p:spPr bwMode="auto">
          <a:xfrm rot="20960957">
            <a:off x="314660" y="6115725"/>
            <a:ext cx="414558" cy="271506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4"/>
          <p:cNvSpPr>
            <a:spLocks noEditPoints="1"/>
          </p:cNvSpPr>
          <p:nvPr/>
        </p:nvSpPr>
        <p:spPr bwMode="auto">
          <a:xfrm rot="20960957">
            <a:off x="984540" y="6233480"/>
            <a:ext cx="579367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6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d1447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2455500"/>
            <a:ext cx="12249668" cy="28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2"/>
          <p:cNvGrpSpPr/>
          <p:nvPr/>
        </p:nvGrpSpPr>
        <p:grpSpPr>
          <a:xfrm>
            <a:off x="1428750" y="2076450"/>
            <a:ext cx="8975156" cy="3600000"/>
            <a:chOff x="1428750" y="2076450"/>
            <a:chExt cx="8975156" cy="3600000"/>
          </a:xfrm>
        </p:grpSpPr>
        <p:sp>
          <p:nvSpPr>
            <p:cNvPr id="4" name="矩形 3"/>
            <p:cNvSpPr/>
            <p:nvPr/>
          </p:nvSpPr>
          <p:spPr>
            <a:xfrm>
              <a:off x="1831406" y="2076450"/>
              <a:ext cx="8572500" cy="3600000"/>
            </a:xfrm>
            <a:prstGeom prst="rect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1428750" y="2095500"/>
              <a:ext cx="396000" cy="360000"/>
            </a:xfrm>
            <a:prstGeom prst="rtTriangle">
              <a:avLst/>
            </a:prstGeom>
            <a:solidFill>
              <a:srgbClr val="0D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 flipV="1">
              <a:off x="1428750" y="5314950"/>
              <a:ext cx="396000" cy="360000"/>
            </a:xfrm>
            <a:prstGeom prst="rtTriangle">
              <a:avLst/>
            </a:prstGeom>
            <a:solidFill>
              <a:srgbClr val="0D22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610788" y="327387"/>
            <a:ext cx="5464171" cy="709954"/>
            <a:chOff x="567245" y="327387"/>
            <a:chExt cx="5464171" cy="709954"/>
          </a:xfrm>
        </p:grpSpPr>
        <p:sp>
          <p:nvSpPr>
            <p:cNvPr id="8" name="文本框 4"/>
            <p:cNvSpPr txBox="1"/>
            <p:nvPr/>
          </p:nvSpPr>
          <p:spPr>
            <a:xfrm>
              <a:off x="569073" y="327387"/>
              <a:ext cx="5462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13"/>
          <p:cNvSpPr txBox="1"/>
          <p:nvPr/>
        </p:nvSpPr>
        <p:spPr>
          <a:xfrm>
            <a:off x="2349171" y="2422569"/>
            <a:ext cx="76676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每年度在學期間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就專業證照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語言證照及技能證照各以申請一次為限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zh-TW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申請證照相關助學金需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參加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證照共讀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各系所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推廣教育中心</a:t>
            </a:r>
            <a:r>
              <a:rPr lang="zh-TW" altLang="en-US" sz="2200" b="1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語文中心及相關單位開設之證照輔導班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不得於正課時間內參加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可跨系跨領域學習</a:t>
            </a:r>
            <a:r>
              <a:rPr lang="zh-TW" altLang="en-US" sz="2200" b="1" dirty="0">
                <a:solidFill>
                  <a:schemeClr val="bg1"/>
                </a:solidFill>
              </a:rPr>
              <a:t>，</a:t>
            </a:r>
            <a:r>
              <a:rPr lang="zh-TW" altLang="zh-TW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加選本校之其他系所開設之輔導課程</a:t>
            </a:r>
            <a:r>
              <a:rPr lang="zh-TW" altLang="en-US" sz="2200" b="1" dirty="0">
                <a:solidFill>
                  <a:schemeClr val="bg1"/>
                </a:solidFill>
              </a:rPr>
              <a:t>。</a:t>
            </a:r>
            <a:endParaRPr lang="en-US" altLang="zh-TW" sz="2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69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11306746" cy="954107"/>
            <a:chOff x="567245" y="327387"/>
            <a:chExt cx="11306746" cy="954107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11304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年社會學習培力與原住民族文化系列活動與學習</a:t>
              </a:r>
              <a:endParaRPr lang="en-US" altLang="zh-TW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738465" y="1044005"/>
            <a:ext cx="4626341" cy="646331"/>
            <a:chOff x="1519515" y="1803069"/>
            <a:chExt cx="4626341" cy="646331"/>
          </a:xfrm>
        </p:grpSpPr>
        <p:sp>
          <p:nvSpPr>
            <p:cNvPr id="6" name="文本框 10"/>
            <p:cNvSpPr txBox="1"/>
            <p:nvPr/>
          </p:nvSpPr>
          <p:spPr>
            <a:xfrm>
              <a:off x="1801479" y="1803069"/>
              <a:ext cx="4344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獎助方法有以下二項目</a:t>
              </a:r>
              <a:r>
                <a:rPr lang="en-US" altLang="zh-TW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</p:txBody>
        </p:sp>
        <p:sp>
          <p:nvSpPr>
            <p:cNvPr id="7" name="菱形 6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01999"/>
              </p:ext>
            </p:extLst>
          </p:nvPr>
        </p:nvGraphicFramePr>
        <p:xfrm>
          <a:off x="738465" y="1755186"/>
          <a:ext cx="4842366" cy="24515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4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社會學習培力</a:t>
                      </a:r>
                      <a:endParaRPr lang="zh-TW" sz="2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8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參與服務學習中心認列之</a:t>
                      </a:r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社會責任實踐</a:t>
                      </a:r>
                      <a:r>
                        <a:rPr lang="zh-TW" altLang="en-US" sz="2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課程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至少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r>
                        <a:rPr lang="zh-TW" altLang="zh-TW" sz="2000" kern="12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表單由活動承辦人核章後</a:t>
                      </a:r>
                      <a:r>
                        <a:rPr lang="zh-TW" altLang="zh-TW" sz="2000" kern="12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撰寫心得乙篇繳交至本中心</a:t>
                      </a:r>
                      <a:r>
                        <a:rPr lang="zh-TW" altLang="zh-TW" sz="2000" kern="100" dirty="0">
                          <a:solidFill>
                            <a:schemeClr val="bg1"/>
                          </a:solidFill>
                          <a:effectLst/>
                        </a:rPr>
                        <a:t>，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得申請獎助學金一份。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(1,000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TW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每人</a:t>
                      </a:r>
                      <a:r>
                        <a:rPr lang="en-US" altLang="zh-TW" sz="20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88361"/>
              </p:ext>
            </p:extLst>
          </p:nvPr>
        </p:nvGraphicFramePr>
        <p:xfrm>
          <a:off x="5879698" y="1764085"/>
          <a:ext cx="6028250" cy="41764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02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參與原資中心舉辦文化系列活動與學習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1C48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6126263" y="2340149"/>
            <a:ext cx="5359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參與民資中心認列之活動，表單經課承辦人核章後，選寫心得乙篇繳到本中心，得申請勤學助學金一份。</a:t>
            </a: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(1,000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小時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每人</a:t>
            </a:r>
            <a:r>
              <a:rPr lang="en-US" altLang="zh-TW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pSp>
        <p:nvGrpSpPr>
          <p:cNvPr id="9" name="组合 419"/>
          <p:cNvGrpSpPr/>
          <p:nvPr/>
        </p:nvGrpSpPr>
        <p:grpSpPr>
          <a:xfrm>
            <a:off x="5367153" y="1177168"/>
            <a:ext cx="889884" cy="898847"/>
            <a:chOff x="6480051" y="4589712"/>
            <a:chExt cx="889884" cy="898847"/>
          </a:xfrm>
        </p:grpSpPr>
        <p:sp>
          <p:nvSpPr>
            <p:cNvPr id="10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AE7F4F"/>
                </a:solidFill>
              </a:endParaRPr>
            </a:p>
          </p:txBody>
        </p:sp>
        <p:grpSp>
          <p:nvGrpSpPr>
            <p:cNvPr id="11" name="组合 42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3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4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5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6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7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8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19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0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1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rgbClr val="AE7F4F"/>
                  </a:solidFill>
                </a:endParaRPr>
              </a:p>
            </p:txBody>
          </p:sp>
          <p:sp>
            <p:nvSpPr>
              <p:cNvPr id="22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23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3" y="327387"/>
              <a:ext cx="400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高教深耕窗口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8"/>
          <p:cNvGrpSpPr/>
          <p:nvPr/>
        </p:nvGrpSpPr>
        <p:grpSpPr>
          <a:xfrm>
            <a:off x="680961" y="1417433"/>
            <a:ext cx="6448030" cy="507831"/>
            <a:chOff x="1585479" y="1942147"/>
            <a:chExt cx="6448030" cy="507831"/>
          </a:xfrm>
        </p:grpSpPr>
        <p:sp>
          <p:nvSpPr>
            <p:cNvPr id="9" name="文本框 10"/>
            <p:cNvSpPr txBox="1"/>
            <p:nvPr/>
          </p:nvSpPr>
          <p:spPr>
            <a:xfrm>
              <a:off x="1801479" y="1942147"/>
              <a:ext cx="62320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高教深耕計畫窗口 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學務處生活輔導組吳秉濬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2062)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1585479" y="210384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3587" y="1431055"/>
            <a:ext cx="1183107" cy="1213530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7255" y="1896335"/>
            <a:ext cx="1417375" cy="948393"/>
          </a:xfrm>
          <a:prstGeom prst="rect">
            <a:avLst/>
          </a:prstGeom>
          <a:ln>
            <a:noFill/>
          </a:ln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4041" y="1980109"/>
            <a:ext cx="1174422" cy="7833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36" y="2484165"/>
            <a:ext cx="3607411" cy="36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0"/>
          <p:cNvCxnSpPr/>
          <p:nvPr/>
        </p:nvCxnSpPr>
        <p:spPr>
          <a:xfrm rot="16200000" flipH="1" flipV="1">
            <a:off x="11089770" y="4947057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9"/>
          <p:cNvCxnSpPr/>
          <p:nvPr/>
        </p:nvCxnSpPr>
        <p:spPr>
          <a:xfrm rot="16200000" flipH="1" flipV="1">
            <a:off x="9312000" y="2704371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9"/>
          <p:cNvCxnSpPr/>
          <p:nvPr/>
        </p:nvCxnSpPr>
        <p:spPr>
          <a:xfrm flipH="1">
            <a:off x="2442756" y="1269000"/>
            <a:ext cx="0" cy="4320000"/>
          </a:xfrm>
          <a:prstGeom prst="line">
            <a:avLst/>
          </a:prstGeom>
          <a:ln w="2857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"/>
          <p:cNvGrpSpPr/>
          <p:nvPr/>
        </p:nvGrpSpPr>
        <p:grpSpPr>
          <a:xfrm>
            <a:off x="2715196" y="2390074"/>
            <a:ext cx="5833718" cy="1223683"/>
            <a:chOff x="2715196" y="2390074"/>
            <a:chExt cx="5833718" cy="1223683"/>
          </a:xfrm>
        </p:grpSpPr>
        <p:sp>
          <p:nvSpPr>
            <p:cNvPr id="6" name="矩形 5"/>
            <p:cNvSpPr/>
            <p:nvPr/>
          </p:nvSpPr>
          <p:spPr>
            <a:xfrm>
              <a:off x="2715196" y="2390074"/>
              <a:ext cx="5833718" cy="1223683"/>
            </a:xfrm>
            <a:prstGeom prst="rect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2744223" y="2540250"/>
              <a:ext cx="5707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感谢您的</a:t>
              </a:r>
              <a:r>
                <a:rPr lang="zh-TW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觀</a:t>
              </a:r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sp>
        <p:nvSpPr>
          <p:cNvPr id="9" name="平行四边形 15"/>
          <p:cNvSpPr/>
          <p:nvPr/>
        </p:nvSpPr>
        <p:spPr>
          <a:xfrm>
            <a:off x="7895771" y="5370287"/>
            <a:ext cx="827316" cy="304800"/>
          </a:xfrm>
          <a:prstGeom prst="parallelogram">
            <a:avLst>
              <a:gd name="adj" fmla="val 66565"/>
            </a:avLst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16"/>
          <p:cNvSpPr>
            <a:spLocks noChangeAspect="1"/>
          </p:cNvSpPr>
          <p:nvPr/>
        </p:nvSpPr>
        <p:spPr>
          <a:xfrm>
            <a:off x="9726647" y="4985658"/>
            <a:ext cx="571239" cy="21045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7"/>
          <p:cNvSpPr>
            <a:spLocks noChangeAspect="1"/>
          </p:cNvSpPr>
          <p:nvPr/>
        </p:nvSpPr>
        <p:spPr>
          <a:xfrm>
            <a:off x="11248571" y="5936344"/>
            <a:ext cx="372191" cy="137123"/>
          </a:xfrm>
          <a:prstGeom prst="parallelogram">
            <a:avLst>
              <a:gd name="adj" fmla="val 66565"/>
            </a:avLst>
          </a:prstGeom>
          <a:solidFill>
            <a:srgbClr val="22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8"/>
          <p:cNvSpPr>
            <a:spLocks noChangeAspect="1"/>
          </p:cNvSpPr>
          <p:nvPr/>
        </p:nvSpPr>
        <p:spPr>
          <a:xfrm>
            <a:off x="11713029" y="4693463"/>
            <a:ext cx="300651" cy="110766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16" y="3305746"/>
            <a:ext cx="1740449" cy="33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1669145" y="1454069"/>
            <a:ext cx="10522857" cy="3558192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4"/>
          <p:cNvSpPr txBox="1"/>
          <p:nvPr/>
        </p:nvSpPr>
        <p:spPr>
          <a:xfrm>
            <a:off x="5044411" y="2387618"/>
            <a:ext cx="678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TW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年度經濟不利學生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7"/>
          <p:cNvCxnSpPr/>
          <p:nvPr/>
        </p:nvCxnSpPr>
        <p:spPr>
          <a:xfrm>
            <a:off x="5087254" y="3416609"/>
            <a:ext cx="68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17"/>
          <p:cNvGrpSpPr/>
          <p:nvPr/>
        </p:nvGrpSpPr>
        <p:grpSpPr>
          <a:xfrm>
            <a:off x="4788743" y="3787467"/>
            <a:ext cx="2322285" cy="507831"/>
            <a:chOff x="5050972" y="3699802"/>
            <a:chExt cx="2322285" cy="538590"/>
          </a:xfrm>
        </p:grpSpPr>
        <p:sp>
          <p:nvSpPr>
            <p:cNvPr id="70" name="文本框 8"/>
            <p:cNvSpPr txBox="1"/>
            <p:nvPr/>
          </p:nvSpPr>
          <p:spPr>
            <a:xfrm>
              <a:off x="5297714" y="3699802"/>
              <a:ext cx="2075543" cy="53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人文暨設計學院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菱形 70"/>
            <p:cNvSpPr/>
            <p:nvPr/>
          </p:nvSpPr>
          <p:spPr>
            <a:xfrm>
              <a:off x="5050972" y="3863092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19"/>
          <p:cNvGrpSpPr/>
          <p:nvPr/>
        </p:nvGrpSpPr>
        <p:grpSpPr>
          <a:xfrm>
            <a:off x="6980873" y="3787466"/>
            <a:ext cx="2560398" cy="507831"/>
            <a:chOff x="7714343" y="3675320"/>
            <a:chExt cx="2560398" cy="538590"/>
          </a:xfrm>
        </p:grpSpPr>
        <p:sp>
          <p:nvSpPr>
            <p:cNvPr id="73" name="文本框 11"/>
            <p:cNvSpPr txBox="1"/>
            <p:nvPr/>
          </p:nvSpPr>
          <p:spPr>
            <a:xfrm>
              <a:off x="7975600" y="3675320"/>
              <a:ext cx="2299141" cy="53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資訊科技與管理學院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菱形 73"/>
            <p:cNvSpPr/>
            <p:nvPr/>
          </p:nvSpPr>
          <p:spPr>
            <a:xfrm>
              <a:off x="7714343" y="3863092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20"/>
          <p:cNvGrpSpPr/>
          <p:nvPr/>
        </p:nvGrpSpPr>
        <p:grpSpPr>
          <a:xfrm>
            <a:off x="9660000" y="3811927"/>
            <a:ext cx="2329543" cy="458908"/>
            <a:chOff x="7721600" y="4314763"/>
            <a:chExt cx="2329543" cy="486704"/>
          </a:xfrm>
        </p:grpSpPr>
        <p:sp>
          <p:nvSpPr>
            <p:cNvPr id="79" name="文本框 12"/>
            <p:cNvSpPr txBox="1"/>
            <p:nvPr/>
          </p:nvSpPr>
          <p:spPr>
            <a:xfrm>
              <a:off x="7975600" y="4314763"/>
              <a:ext cx="2075543" cy="48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觀光餐旅學院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菱形 79"/>
            <p:cNvSpPr/>
            <p:nvPr/>
          </p:nvSpPr>
          <p:spPr>
            <a:xfrm>
              <a:off x="7721600" y="4480606"/>
              <a:ext cx="216000" cy="21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文本框 1"/>
          <p:cNvSpPr txBox="1"/>
          <p:nvPr/>
        </p:nvSpPr>
        <p:spPr>
          <a:xfrm>
            <a:off x="1658984" y="1404115"/>
            <a:ext cx="33571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5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6"/>
          <p:cNvGrpSpPr/>
          <p:nvPr/>
        </p:nvGrpSpPr>
        <p:grpSpPr>
          <a:xfrm>
            <a:off x="436232" y="331871"/>
            <a:ext cx="5292537" cy="704171"/>
            <a:chOff x="392689" y="331871"/>
            <a:chExt cx="5292537" cy="704171"/>
          </a:xfrm>
        </p:grpSpPr>
        <p:sp>
          <p:nvSpPr>
            <p:cNvPr id="43" name="文本框 4"/>
            <p:cNvSpPr txBox="1"/>
            <p:nvPr/>
          </p:nvSpPr>
          <p:spPr>
            <a:xfrm>
              <a:off x="392689" y="331871"/>
              <a:ext cx="4928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年實施對象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5"/>
            <p:cNvSpPr txBox="1"/>
            <p:nvPr/>
          </p:nvSpPr>
          <p:spPr>
            <a:xfrm>
              <a:off x="401002" y="699347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05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05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577064" y="1532719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１</a:t>
            </a:r>
          </a:p>
        </p:txBody>
      </p:sp>
      <p:sp>
        <p:nvSpPr>
          <p:cNvPr id="46" name="矩形 45"/>
          <p:cNvSpPr/>
          <p:nvPr/>
        </p:nvSpPr>
        <p:spPr>
          <a:xfrm>
            <a:off x="577064" y="257591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２</a:t>
            </a:r>
          </a:p>
        </p:txBody>
      </p:sp>
      <p:sp>
        <p:nvSpPr>
          <p:cNvPr id="47" name="矩形 46"/>
          <p:cNvSpPr/>
          <p:nvPr/>
        </p:nvSpPr>
        <p:spPr>
          <a:xfrm>
            <a:off x="577064" y="3591352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３</a:t>
            </a:r>
          </a:p>
        </p:txBody>
      </p:sp>
      <p:sp>
        <p:nvSpPr>
          <p:cNvPr id="48" name="矩形 47"/>
          <p:cNvSpPr/>
          <p:nvPr/>
        </p:nvSpPr>
        <p:spPr>
          <a:xfrm>
            <a:off x="577064" y="467879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４</a:t>
            </a:r>
          </a:p>
        </p:txBody>
      </p:sp>
      <p:sp>
        <p:nvSpPr>
          <p:cNvPr id="49" name="矩形 48"/>
          <p:cNvSpPr/>
          <p:nvPr/>
        </p:nvSpPr>
        <p:spPr>
          <a:xfrm>
            <a:off x="577064" y="5760589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５</a:t>
            </a:r>
          </a:p>
        </p:txBody>
      </p:sp>
      <p:sp>
        <p:nvSpPr>
          <p:cNvPr id="50" name="文本框 14"/>
          <p:cNvSpPr txBox="1"/>
          <p:nvPr/>
        </p:nvSpPr>
        <p:spPr>
          <a:xfrm>
            <a:off x="1188343" y="1188021"/>
            <a:ext cx="3187611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低收入戶學生</a:t>
            </a:r>
          </a:p>
        </p:txBody>
      </p:sp>
      <p:sp>
        <p:nvSpPr>
          <p:cNvPr id="51" name="文本框 16"/>
          <p:cNvSpPr txBox="1"/>
          <p:nvPr/>
        </p:nvSpPr>
        <p:spPr>
          <a:xfrm>
            <a:off x="1188343" y="2484165"/>
            <a:ext cx="383568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中低收入戶學生</a:t>
            </a:r>
          </a:p>
        </p:txBody>
      </p:sp>
      <p:sp>
        <p:nvSpPr>
          <p:cNvPr id="52" name="文本框 18"/>
          <p:cNvSpPr txBox="1"/>
          <p:nvPr/>
        </p:nvSpPr>
        <p:spPr>
          <a:xfrm>
            <a:off x="1188343" y="3492277"/>
            <a:ext cx="628395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身心障礙學生及身心障礙人士子女</a:t>
            </a:r>
            <a:endParaRPr lang="zh-CN" altLang="en-US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0"/>
          <p:cNvSpPr txBox="1"/>
          <p:nvPr/>
        </p:nvSpPr>
        <p:spPr>
          <a:xfrm>
            <a:off x="1188343" y="4572397"/>
            <a:ext cx="514863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特殊境遇家庭子女或孫子女學生</a:t>
            </a:r>
          </a:p>
        </p:txBody>
      </p:sp>
      <p:sp>
        <p:nvSpPr>
          <p:cNvPr id="54" name="文本框 22"/>
          <p:cNvSpPr txBox="1"/>
          <p:nvPr/>
        </p:nvSpPr>
        <p:spPr>
          <a:xfrm>
            <a:off x="1169084" y="5719532"/>
            <a:ext cx="390769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原住民學生</a:t>
            </a:r>
          </a:p>
        </p:txBody>
      </p:sp>
      <p:sp>
        <p:nvSpPr>
          <p:cNvPr id="55" name="矩形 54"/>
          <p:cNvSpPr/>
          <p:nvPr/>
        </p:nvSpPr>
        <p:spPr>
          <a:xfrm>
            <a:off x="6336975" y="1441793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14"/>
          <p:cNvSpPr txBox="1"/>
          <p:nvPr/>
        </p:nvSpPr>
        <p:spPr>
          <a:xfrm>
            <a:off x="6876975" y="827981"/>
            <a:ext cx="5629794" cy="138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未符合學雜費減免資格但獲</a:t>
            </a:r>
            <a:endParaRPr lang="en-US" altLang="zh-TW" sz="24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教育部弱勢助學金補助學生</a:t>
            </a:r>
          </a:p>
        </p:txBody>
      </p:sp>
      <p:sp>
        <p:nvSpPr>
          <p:cNvPr id="57" name="矩形 56"/>
          <p:cNvSpPr/>
          <p:nvPr/>
        </p:nvSpPr>
        <p:spPr>
          <a:xfrm>
            <a:off x="6336975" y="2592237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4"/>
          <p:cNvSpPr txBox="1"/>
          <p:nvPr/>
        </p:nvSpPr>
        <p:spPr>
          <a:xfrm>
            <a:off x="6896230" y="2268141"/>
            <a:ext cx="5309337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家庭突遭變故經學校審核通過者</a:t>
            </a:r>
          </a:p>
        </p:txBody>
      </p:sp>
      <p:pic>
        <p:nvPicPr>
          <p:cNvPr id="59" name="图片 8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53" y="4976682"/>
            <a:ext cx="1731421" cy="1731421"/>
          </a:xfrm>
          <a:prstGeom prst="rect">
            <a:avLst/>
          </a:prstGeom>
        </p:spPr>
      </p:pic>
      <p:pic>
        <p:nvPicPr>
          <p:cNvPr id="6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47" y="6086756"/>
            <a:ext cx="2911876" cy="497324"/>
          </a:xfrm>
          <a:prstGeom prst="rect">
            <a:avLst/>
          </a:prstGeom>
        </p:spPr>
      </p:pic>
      <p:sp>
        <p:nvSpPr>
          <p:cNvPr id="61" name="对话气泡: 椭圆形 1"/>
          <p:cNvSpPr/>
          <p:nvPr/>
        </p:nvSpPr>
        <p:spPr>
          <a:xfrm>
            <a:off x="9958346" y="4691329"/>
            <a:ext cx="1262210" cy="600792"/>
          </a:xfrm>
          <a:prstGeom prst="wedgeEllipseCallout">
            <a:avLst>
              <a:gd name="adj1" fmla="val 32558"/>
              <a:gd name="adj2" fmla="val 64912"/>
            </a:avLst>
          </a:prstGeom>
          <a:solidFill>
            <a:srgbClr val="1E5AA4"/>
          </a:solidFill>
          <a:ln>
            <a:solidFill>
              <a:srgbClr val="1E5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2"/>
          <p:cNvSpPr txBox="1"/>
          <p:nvPr/>
        </p:nvSpPr>
        <p:spPr>
          <a:xfrm>
            <a:off x="10117060" y="4760756"/>
            <a:ext cx="129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相信自己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/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我们可以更</a:t>
            </a:r>
            <a:r>
              <a:rPr lang="zh-TW" altLang="en-US" sz="1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優</a:t>
            </a:r>
            <a:r>
              <a:rPr lang="zh-CN" altLang="en-US" sz="10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秀</a:t>
            </a:r>
          </a:p>
        </p:txBody>
      </p:sp>
      <p:sp>
        <p:nvSpPr>
          <p:cNvPr id="23" name="矩形 22"/>
          <p:cNvSpPr/>
          <p:nvPr/>
        </p:nvSpPr>
        <p:spPr>
          <a:xfrm>
            <a:off x="6336975" y="3744365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14"/>
          <p:cNvSpPr txBox="1"/>
          <p:nvPr/>
        </p:nvSpPr>
        <p:spPr>
          <a:xfrm>
            <a:off x="6896230" y="3447713"/>
            <a:ext cx="5309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懷孕、分娩或撫育三歲以下子女之學生</a:t>
            </a:r>
          </a:p>
        </p:txBody>
      </p:sp>
    </p:spTree>
    <p:extLst>
      <p:ext uri="{BB962C8B-B14F-4D97-AF65-F5344CB8AC3E}">
        <p14:creationId xmlns:p14="http://schemas.microsoft.com/office/powerpoint/2010/main" val="63326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70942" y="337448"/>
            <a:ext cx="8019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</a:t>
            </a:r>
            <a:r>
              <a:rPr lang="zh-TW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年經濟不利學生各系名單及相關資訊通知</a:t>
            </a:r>
            <a:endParaRPr lang="zh-CN" altLang="en-US" sz="28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"/>
          <p:cNvSpPr txBox="1"/>
          <p:nvPr/>
        </p:nvSpPr>
        <p:spPr>
          <a:xfrm>
            <a:off x="436217" y="732443"/>
            <a:ext cx="5284224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105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高教深耕計畫經濟不利學生完善就學協助機制</a:t>
            </a:r>
            <a:endParaRPr lang="en-US" altLang="zh-TW" sz="1050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67a16b6f-8e63-464e-88e4-f0fb6084a1f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00311" y="1371860"/>
            <a:ext cx="10657184" cy="5330926"/>
            <a:chOff x="954870" y="1042095"/>
            <a:chExt cx="10657184" cy="5330926"/>
          </a:xfrm>
        </p:grpSpPr>
        <p:cxnSp>
          <p:nvCxnSpPr>
            <p:cNvPr id="16" name="直接连接符 8"/>
            <p:cNvCxnSpPr/>
            <p:nvPr/>
          </p:nvCxnSpPr>
          <p:spPr>
            <a:xfrm>
              <a:off x="11231311" y="3200515"/>
              <a:ext cx="0" cy="10462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9"/>
            <p:cNvCxnSpPr/>
            <p:nvPr/>
          </p:nvCxnSpPr>
          <p:spPr>
            <a:xfrm>
              <a:off x="954870" y="1461493"/>
              <a:ext cx="3016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0"/>
            <p:cNvCxnSpPr/>
            <p:nvPr/>
          </p:nvCxnSpPr>
          <p:spPr>
            <a:xfrm flipH="1">
              <a:off x="2943705" y="1461493"/>
              <a:ext cx="12053" cy="27944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1"/>
            <p:cNvCxnSpPr/>
            <p:nvPr/>
          </p:nvCxnSpPr>
          <p:spPr>
            <a:xfrm flipH="1">
              <a:off x="5044836" y="2260111"/>
              <a:ext cx="9957" cy="19958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2"/>
            <p:cNvCxnSpPr/>
            <p:nvPr/>
          </p:nvCxnSpPr>
          <p:spPr>
            <a:xfrm>
              <a:off x="7146144" y="2662764"/>
              <a:ext cx="1" cy="163127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3"/>
            <p:cNvCxnSpPr/>
            <p:nvPr/>
          </p:nvCxnSpPr>
          <p:spPr>
            <a:xfrm>
              <a:off x="9241645" y="3143194"/>
              <a:ext cx="0" cy="11508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îSḻïḋé"/>
            <p:cNvSpPr/>
            <p:nvPr/>
          </p:nvSpPr>
          <p:spPr>
            <a:xfrm>
              <a:off x="1334394" y="4098616"/>
              <a:ext cx="3386493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總承辦人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ïş1íḋé"/>
            <p:cNvSpPr/>
            <p:nvPr/>
          </p:nvSpPr>
          <p:spPr>
            <a:xfrm>
              <a:off x="4779977" y="4098616"/>
              <a:ext cx="3386493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學輔中心承辦人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sḻïḓé"/>
            <p:cNvSpPr/>
            <p:nvPr/>
          </p:nvSpPr>
          <p:spPr>
            <a:xfrm>
              <a:off x="8230178" y="4098616"/>
              <a:ext cx="3381876" cy="376498"/>
            </a:xfrm>
            <a:prstGeom prst="rect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服務學習中心承辦人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ïS1idé"/>
            <p:cNvSpPr/>
            <p:nvPr/>
          </p:nvSpPr>
          <p:spPr>
            <a:xfrm>
              <a:off x="1001708" y="1042095"/>
              <a:ext cx="2689465" cy="445107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學生符合身分資格</a:t>
              </a:r>
            </a:p>
          </p:txBody>
        </p:sp>
        <p:sp>
          <p:nvSpPr>
            <p:cNvPr id="26" name="îsľíḍe"/>
            <p:cNvSpPr/>
            <p:nvPr/>
          </p:nvSpPr>
          <p:spPr>
            <a:xfrm>
              <a:off x="2755070" y="1650344"/>
              <a:ext cx="2538901" cy="43204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r>
                <a:rPr lang="en-US" altLang="zh-TW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學習輔導單位審查</a:t>
              </a:r>
            </a:p>
          </p:txBody>
        </p:sp>
        <p:sp>
          <p:nvSpPr>
            <p:cNvPr id="31" name="íṩ1íḍe">
              <a:extLst>
                <a:ext uri="{FF2B5EF4-FFF2-40B4-BE49-F238E27FC236}">
                  <a16:creationId xmlns:a16="http://schemas.microsoft.com/office/drawing/2014/main" id="{372CC59A-82F4-43A3-90E4-89F63052EE76}"/>
                </a:ext>
              </a:extLst>
            </p:cNvPr>
            <p:cNvSpPr txBox="1"/>
            <p:nvPr/>
          </p:nvSpPr>
          <p:spPr bwMode="auto">
            <a:xfrm>
              <a:off x="1962982" y="4962712"/>
              <a:ext cx="2346174" cy="14103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學務處生活輔導組吳秉濬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2062)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i$ḻiḑè">
              <a:extLst>
                <a:ext uri="{FF2B5EF4-FFF2-40B4-BE49-F238E27FC236}">
                  <a16:creationId xmlns:a16="http://schemas.microsoft.com/office/drawing/2014/main" id="{BCC17760-13D9-4F65-A103-F6E0187077E0}"/>
                </a:ext>
              </a:extLst>
            </p:cNvPr>
            <p:cNvSpPr txBox="1"/>
            <p:nvPr/>
          </p:nvSpPr>
          <p:spPr bwMode="auto">
            <a:xfrm>
              <a:off x="8678752" y="5178736"/>
              <a:ext cx="2510577" cy="9137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服學中心簡秋慧</a:t>
              </a:r>
              <a:endParaRPr lang="en-US" altLang="zh-TW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6072)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ïS1idé"/>
            <p:cNvSpPr/>
            <p:nvPr/>
          </p:nvSpPr>
          <p:spPr>
            <a:xfrm>
              <a:off x="4267238" y="2298416"/>
              <a:ext cx="2952328" cy="402085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學生參加課程及講座</a:t>
              </a:r>
            </a:p>
          </p:txBody>
        </p:sp>
        <p:sp>
          <p:nvSpPr>
            <p:cNvPr id="44" name="îsľíḍe"/>
            <p:cNvSpPr/>
            <p:nvPr/>
          </p:nvSpPr>
          <p:spPr>
            <a:xfrm>
              <a:off x="6455668" y="2874480"/>
              <a:ext cx="2780122" cy="43313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TW" altLang="en-US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學生提出助學金申請</a:t>
              </a:r>
            </a:p>
          </p:txBody>
        </p:sp>
        <p:sp>
          <p:nvSpPr>
            <p:cNvPr id="65" name="ïS1idé"/>
            <p:cNvSpPr/>
            <p:nvPr/>
          </p:nvSpPr>
          <p:spPr>
            <a:xfrm>
              <a:off x="8299686" y="3522552"/>
              <a:ext cx="3312368" cy="373099"/>
            </a:xfrm>
            <a:prstGeom prst="homePlate">
              <a:avLst/>
            </a:prstGeom>
            <a:solidFill>
              <a:srgbClr val="22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/>
              <a:r>
                <a:rPr lang="en-US" altLang="zh-TW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5.</a:t>
              </a:r>
              <a:r>
                <a:rPr lang="zh-TW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承辦單位審查核可後撥款</a:t>
              </a:r>
            </a:p>
          </p:txBody>
        </p:sp>
        <p:sp>
          <p:nvSpPr>
            <p:cNvPr id="227" name="íṩ1íḍe">
              <a:extLst>
                <a:ext uri="{FF2B5EF4-FFF2-40B4-BE49-F238E27FC236}">
                  <a16:creationId xmlns:a16="http://schemas.microsoft.com/office/drawing/2014/main" id="{372CC59A-82F4-43A3-90E4-89F63052EE76}"/>
                </a:ext>
              </a:extLst>
            </p:cNvPr>
            <p:cNvSpPr txBox="1"/>
            <p:nvPr/>
          </p:nvSpPr>
          <p:spPr bwMode="auto">
            <a:xfrm>
              <a:off x="5490601" y="5100464"/>
              <a:ext cx="2034340" cy="1158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學輔中心柯佩吟</a:t>
              </a:r>
              <a:endParaRPr lang="en-US" altLang="zh-TW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分機</a:t>
              </a:r>
              <a:r>
                <a:rPr lang="en-US" altLang="zh-TW" sz="20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2071)</a:t>
              </a:r>
              <a:endParaRPr lang="en-US" altLang="zh-CN" sz="20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53" y="-324147"/>
            <a:ext cx="3805362" cy="3967070"/>
          </a:xfrm>
          <a:prstGeom prst="rect">
            <a:avLst/>
          </a:prstGeom>
        </p:spPr>
      </p:pic>
      <p:grpSp>
        <p:nvGrpSpPr>
          <p:cNvPr id="184" name="组合 18"/>
          <p:cNvGrpSpPr/>
          <p:nvPr/>
        </p:nvGrpSpPr>
        <p:grpSpPr>
          <a:xfrm flipH="1">
            <a:off x="594805" y="4236196"/>
            <a:ext cx="556776" cy="614411"/>
            <a:chOff x="4427538" y="954088"/>
            <a:chExt cx="3333750" cy="3729038"/>
          </a:xfrm>
        </p:grpSpPr>
        <p:sp>
          <p:nvSpPr>
            <p:cNvPr id="18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7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1E5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8" name="Freeform 34"/>
          <p:cNvSpPr>
            <a:spLocks noEditPoints="1"/>
          </p:cNvSpPr>
          <p:nvPr/>
        </p:nvSpPr>
        <p:spPr bwMode="auto">
          <a:xfrm rot="20478275" flipH="1">
            <a:off x="6894545" y="1010249"/>
            <a:ext cx="585223" cy="37944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1E5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任意多边形 4"/>
          <p:cNvSpPr/>
          <p:nvPr/>
        </p:nvSpPr>
        <p:spPr>
          <a:xfrm rot="19388829">
            <a:off x="7807099" y="956386"/>
            <a:ext cx="466974" cy="800526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1E5AA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0" name="组合 319"/>
          <p:cNvGrpSpPr/>
          <p:nvPr/>
        </p:nvGrpSpPr>
        <p:grpSpPr>
          <a:xfrm>
            <a:off x="2754655" y="4908846"/>
            <a:ext cx="593675" cy="599655"/>
            <a:chOff x="1746814" y="4589712"/>
            <a:chExt cx="889884" cy="898847"/>
          </a:xfrm>
        </p:grpSpPr>
        <p:sp>
          <p:nvSpPr>
            <p:cNvPr id="23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3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3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3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4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5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260" name="组合 319"/>
          <p:cNvGrpSpPr/>
          <p:nvPr/>
        </p:nvGrpSpPr>
        <p:grpSpPr>
          <a:xfrm>
            <a:off x="6156374" y="4908846"/>
            <a:ext cx="593675" cy="599655"/>
            <a:chOff x="1746814" y="4589712"/>
            <a:chExt cx="889884" cy="898847"/>
          </a:xfrm>
        </p:grpSpPr>
        <p:sp>
          <p:nvSpPr>
            <p:cNvPr id="26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6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6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8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  <p:grpSp>
        <p:nvGrpSpPr>
          <p:cNvPr id="290" name="组合 319"/>
          <p:cNvGrpSpPr/>
          <p:nvPr/>
        </p:nvGrpSpPr>
        <p:grpSpPr>
          <a:xfrm>
            <a:off x="9699059" y="4908846"/>
            <a:ext cx="593675" cy="599655"/>
            <a:chOff x="1746814" y="4589712"/>
            <a:chExt cx="889884" cy="898847"/>
          </a:xfrm>
        </p:grpSpPr>
        <p:sp>
          <p:nvSpPr>
            <p:cNvPr id="29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1E5AA4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E7F4F"/>
                </a:solidFill>
              </a:endParaRPr>
            </a:p>
          </p:txBody>
        </p:sp>
        <p:grpSp>
          <p:nvGrpSpPr>
            <p:cNvPr id="292" name="组合 32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29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29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0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solidFill>
                <a:srgbClr val="1E5AA4"/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  <p:sp>
            <p:nvSpPr>
              <p:cNvPr id="31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1E5AA4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AE7F4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3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6"/>
          <p:cNvGrpSpPr/>
          <p:nvPr/>
        </p:nvGrpSpPr>
        <p:grpSpPr>
          <a:xfrm>
            <a:off x="6487886" y="420914"/>
            <a:ext cx="5292537" cy="732192"/>
            <a:chOff x="6444343" y="420914"/>
            <a:chExt cx="5292537" cy="732192"/>
          </a:xfrm>
        </p:grpSpPr>
        <p:sp>
          <p:nvSpPr>
            <p:cNvPr id="37" name="文本框 4"/>
            <p:cNvSpPr txBox="1"/>
            <p:nvPr/>
          </p:nvSpPr>
          <p:spPr>
            <a:xfrm>
              <a:off x="8398595" y="420914"/>
              <a:ext cx="3338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年實施方式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5"/>
            <p:cNvSpPr txBox="1"/>
            <p:nvPr/>
          </p:nvSpPr>
          <p:spPr>
            <a:xfrm>
              <a:off x="6444343" y="783774"/>
              <a:ext cx="528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0" y="0"/>
            <a:ext cx="4775200" cy="6858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005285" y="1259370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１</a:t>
            </a:r>
          </a:p>
        </p:txBody>
      </p:sp>
      <p:sp>
        <p:nvSpPr>
          <p:cNvPr id="41" name="矩形 40"/>
          <p:cNvSpPr/>
          <p:nvPr/>
        </p:nvSpPr>
        <p:spPr>
          <a:xfrm>
            <a:off x="6005285" y="2202798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２</a:t>
            </a:r>
          </a:p>
        </p:txBody>
      </p:sp>
      <p:sp>
        <p:nvSpPr>
          <p:cNvPr id="42" name="矩形 41"/>
          <p:cNvSpPr/>
          <p:nvPr/>
        </p:nvSpPr>
        <p:spPr>
          <a:xfrm>
            <a:off x="6005285" y="3146226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３</a:t>
            </a:r>
          </a:p>
        </p:txBody>
      </p:sp>
      <p:sp>
        <p:nvSpPr>
          <p:cNvPr id="43" name="矩形 42"/>
          <p:cNvSpPr/>
          <p:nvPr/>
        </p:nvSpPr>
        <p:spPr>
          <a:xfrm>
            <a:off x="6005285" y="4089654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４</a:t>
            </a:r>
          </a:p>
        </p:txBody>
      </p:sp>
      <p:sp>
        <p:nvSpPr>
          <p:cNvPr id="44" name="矩形 43"/>
          <p:cNvSpPr/>
          <p:nvPr/>
        </p:nvSpPr>
        <p:spPr>
          <a:xfrm>
            <a:off x="6005285" y="5033084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５</a:t>
            </a:r>
          </a:p>
        </p:txBody>
      </p:sp>
      <p:sp>
        <p:nvSpPr>
          <p:cNvPr id="45" name="文本框 14"/>
          <p:cNvSpPr txBox="1"/>
          <p:nvPr/>
        </p:nvSpPr>
        <p:spPr>
          <a:xfrm>
            <a:off x="6669313" y="920497"/>
            <a:ext cx="3880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zh-TW" altLang="en-US" sz="1600" dirty="0"/>
          </a:p>
          <a:p>
            <a:pPr lvl="0"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培養</a:t>
            </a: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自主學習能力</a:t>
            </a: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6"/>
          <p:cNvSpPr txBox="1"/>
          <p:nvPr/>
        </p:nvSpPr>
        <p:spPr>
          <a:xfrm>
            <a:off x="6669313" y="2245097"/>
            <a:ext cx="308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課業輔導之協助</a:t>
            </a:r>
          </a:p>
        </p:txBody>
      </p:sp>
      <p:sp>
        <p:nvSpPr>
          <p:cNvPr id="48" name="文本框 20"/>
          <p:cNvSpPr txBox="1"/>
          <p:nvPr/>
        </p:nvSpPr>
        <p:spPr>
          <a:xfrm>
            <a:off x="6669313" y="3037185"/>
            <a:ext cx="452814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專業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語言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證照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輔導</a:t>
            </a:r>
          </a:p>
        </p:txBody>
      </p:sp>
      <p:sp>
        <p:nvSpPr>
          <p:cNvPr id="49" name="文本框 22"/>
          <p:cNvSpPr txBox="1"/>
          <p:nvPr/>
        </p:nvSpPr>
        <p:spPr>
          <a:xfrm>
            <a:off x="6669312" y="3973289"/>
            <a:ext cx="395207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社會服務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培力</a:t>
            </a:r>
          </a:p>
        </p:txBody>
      </p:sp>
      <p:sp>
        <p:nvSpPr>
          <p:cNvPr id="50" name="文本框 23"/>
          <p:cNvSpPr txBox="1"/>
          <p:nvPr/>
        </p:nvSpPr>
        <p:spPr>
          <a:xfrm>
            <a:off x="702006" y="3003561"/>
            <a:ext cx="329464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高等教育深耕計畫完善就學協助機制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24"/>
          <p:cNvSpPr txBox="1"/>
          <p:nvPr/>
        </p:nvSpPr>
        <p:spPr>
          <a:xfrm>
            <a:off x="345400" y="2628181"/>
            <a:ext cx="406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經濟不利學生輔導機制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5"/>
          <p:cNvSpPr txBox="1"/>
          <p:nvPr/>
        </p:nvSpPr>
        <p:spPr>
          <a:xfrm>
            <a:off x="180231" y="349227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高等教育肩負著知識傳遞、技術培育、人格培養等功能，高等教育亦應促進社會階層流動的積極功能。</a:t>
            </a:r>
            <a:endParaRPr lang="en-US" altLang="zh-TW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就社會經濟不利家庭的學生而言，提供更多高等教育的培育是可以達成社會流動的目的。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6669312" y="4975604"/>
            <a:ext cx="496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原住民族文化系列活動與學習</a:t>
            </a:r>
          </a:p>
        </p:txBody>
      </p:sp>
      <p:sp>
        <p:nvSpPr>
          <p:cNvPr id="20" name="矩形 19"/>
          <p:cNvSpPr/>
          <p:nvPr/>
        </p:nvSpPr>
        <p:spPr>
          <a:xfrm>
            <a:off x="6005285" y="5926021"/>
            <a:ext cx="540000" cy="5400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6669312" y="5868541"/>
            <a:ext cx="496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拓展國際交流</a:t>
            </a:r>
          </a:p>
        </p:txBody>
      </p:sp>
    </p:spTree>
    <p:extLst>
      <p:ext uri="{BB962C8B-B14F-4D97-AF65-F5344CB8AC3E}">
        <p14:creationId xmlns:p14="http://schemas.microsoft.com/office/powerpoint/2010/main" val="320990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251917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3" y="327387"/>
              <a:ext cx="4637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年培養自主學習能力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454783" y="899989"/>
            <a:ext cx="6278176" cy="2720028"/>
            <a:chOff x="1451857" y="1798131"/>
            <a:chExt cx="6278176" cy="2720028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62781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申請資格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凡參加由學務處學生輔導中心所認列之相關活動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工作坊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，時數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小時，即可申請。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活動需事先報名，可至學生輔導中心網頁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學輔活動中查詢與報名。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每筆申請補助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新台幣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，不限申請次數，活動後須繳回申請表與心得報告。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753369" y="1798131"/>
              <a:ext cx="355228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培養自主學習能力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14155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9"/>
          <p:cNvGrpSpPr/>
          <p:nvPr/>
        </p:nvGrpSpPr>
        <p:grpSpPr>
          <a:xfrm>
            <a:off x="454783" y="3420269"/>
            <a:ext cx="9590544" cy="3393400"/>
            <a:chOff x="1451857" y="3168662"/>
            <a:chExt cx="9590544" cy="3393400"/>
          </a:xfrm>
        </p:grpSpPr>
        <p:sp>
          <p:nvSpPr>
            <p:cNvPr id="10" name="文本框 11"/>
            <p:cNvSpPr txBox="1"/>
            <p:nvPr/>
          </p:nvSpPr>
          <p:spPr>
            <a:xfrm>
              <a:off x="1451857" y="3692750"/>
              <a:ext cx="9590544" cy="286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申請資格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由本校在校生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即可籌組讀書會提出申請。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實施方式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(1)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各組自行規劃讀書次數，惟每次時間至少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小時、至多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小時，總時數至少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(2)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每次讀書會須完成一份個人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學習心得單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(ex: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若規劃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次讀書會，每人則需交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張心得單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(3)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完成讀書會者，由組為單位繳交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份執行成效表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含照片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及提出申請，補助金額每人新台幣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5,000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(4)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每月底前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事先至學輔中心申請，每月申請次數一次，隔月可重新申請，若申請人數太多，以未申請過的同學優先。</a:t>
              </a: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801480" y="3168662"/>
              <a:ext cx="4445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自主學習讀書會</a:t>
              </a:r>
              <a:r>
                <a:rPr lang="en-US" altLang="zh-TW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因經費而定</a:t>
              </a:r>
              <a:r>
                <a:rPr lang="en-US" altLang="zh-TW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1519515" y="3409395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/>
          <a:stretch/>
        </p:blipFill>
        <p:spPr>
          <a:xfrm>
            <a:off x="9545733" y="1481046"/>
            <a:ext cx="2377783" cy="166852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75" y="2946132"/>
            <a:ext cx="2376264" cy="15096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35" y="3311582"/>
            <a:ext cx="2398743" cy="1612641"/>
          </a:xfrm>
          <a:prstGeom prst="rect">
            <a:avLst/>
          </a:prstGeom>
        </p:spPr>
      </p:pic>
      <p:pic>
        <p:nvPicPr>
          <p:cNvPr id="16" name="Picture 2" descr="C:\Users\User\Desktop\學務處生輔組資料\深耕計畫\108年度高教深耕申請計畫\108高教深耕辦理活動\學伴互助照片\422 1000-1200專題_191031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75" y="1028260"/>
            <a:ext cx="2376264" cy="16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5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88708" y="1145217"/>
            <a:ext cx="11278898" cy="5636376"/>
            <a:chOff x="559225" y="1361241"/>
            <a:chExt cx="11278898" cy="5636376"/>
          </a:xfrm>
        </p:grpSpPr>
        <p:cxnSp>
          <p:nvCxnSpPr>
            <p:cNvPr id="3" name="直接箭头连接符 7"/>
            <p:cNvCxnSpPr/>
            <p:nvPr/>
          </p:nvCxnSpPr>
          <p:spPr>
            <a:xfrm>
              <a:off x="610788" y="4104365"/>
              <a:ext cx="11067254" cy="20025"/>
            </a:xfrm>
            <a:prstGeom prst="straightConnector1">
              <a:avLst/>
            </a:prstGeom>
            <a:ln w="28575">
              <a:solidFill>
                <a:srgbClr val="1C48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8"/>
            <p:cNvSpPr/>
            <p:nvPr/>
          </p:nvSpPr>
          <p:spPr>
            <a:xfrm>
              <a:off x="1659866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9"/>
            <p:cNvSpPr/>
            <p:nvPr/>
          </p:nvSpPr>
          <p:spPr>
            <a:xfrm>
              <a:off x="4316246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10"/>
            <p:cNvSpPr/>
            <p:nvPr/>
          </p:nvSpPr>
          <p:spPr>
            <a:xfrm>
              <a:off x="7112372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11"/>
            <p:cNvSpPr/>
            <p:nvPr/>
          </p:nvSpPr>
          <p:spPr>
            <a:xfrm>
              <a:off x="10136708" y="3924365"/>
              <a:ext cx="360000" cy="36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22"/>
            <p:cNvGrpSpPr/>
            <p:nvPr/>
          </p:nvGrpSpPr>
          <p:grpSpPr>
            <a:xfrm>
              <a:off x="1126466" y="1901369"/>
              <a:ext cx="1440000" cy="1440000"/>
              <a:chOff x="1126466" y="1901369"/>
              <a:chExt cx="1440000" cy="1440000"/>
            </a:xfrm>
          </p:grpSpPr>
          <p:sp>
            <p:nvSpPr>
              <p:cNvPr id="30" name="泪滴形 12"/>
              <p:cNvSpPr/>
              <p:nvPr/>
            </p:nvSpPr>
            <p:spPr>
              <a:xfrm rot="8140639">
                <a:off x="1126466" y="1901369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13"/>
              <p:cNvSpPr/>
              <p:nvPr/>
            </p:nvSpPr>
            <p:spPr>
              <a:xfrm>
                <a:off x="1297916" y="2076450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" name="组合 23"/>
            <p:cNvGrpSpPr/>
            <p:nvPr/>
          </p:nvGrpSpPr>
          <p:grpSpPr>
            <a:xfrm>
              <a:off x="6578972" y="1901369"/>
              <a:ext cx="1440000" cy="1440000"/>
              <a:chOff x="6578972" y="1901369"/>
              <a:chExt cx="1440000" cy="1440000"/>
            </a:xfrm>
          </p:grpSpPr>
          <p:sp>
            <p:nvSpPr>
              <p:cNvPr id="28" name="泪滴形 14"/>
              <p:cNvSpPr/>
              <p:nvPr/>
            </p:nvSpPr>
            <p:spPr>
              <a:xfrm rot="8140639">
                <a:off x="6578972" y="1901369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15"/>
              <p:cNvSpPr/>
              <p:nvPr/>
            </p:nvSpPr>
            <p:spPr>
              <a:xfrm>
                <a:off x="6750422" y="2076450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0" name="组合 18"/>
            <p:cNvGrpSpPr/>
            <p:nvPr/>
          </p:nvGrpSpPr>
          <p:grpSpPr>
            <a:xfrm flipV="1">
              <a:off x="3801896" y="4778450"/>
              <a:ext cx="1440000" cy="1440000"/>
              <a:chOff x="9497846" y="1729388"/>
              <a:chExt cx="1440000" cy="1440000"/>
            </a:xfrm>
          </p:grpSpPr>
          <p:sp>
            <p:nvSpPr>
              <p:cNvPr id="26" name="泪滴形 16"/>
              <p:cNvSpPr/>
              <p:nvPr/>
            </p:nvSpPr>
            <p:spPr>
              <a:xfrm rot="8140639">
                <a:off x="9497846" y="1729388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17"/>
              <p:cNvSpPr/>
              <p:nvPr/>
            </p:nvSpPr>
            <p:spPr>
              <a:xfrm>
                <a:off x="9669296" y="1904469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1" name="组合 19"/>
            <p:cNvGrpSpPr/>
            <p:nvPr/>
          </p:nvGrpSpPr>
          <p:grpSpPr>
            <a:xfrm flipV="1">
              <a:off x="9603308" y="4778450"/>
              <a:ext cx="1440000" cy="1440000"/>
              <a:chOff x="11508308" y="1729388"/>
              <a:chExt cx="1440000" cy="1440000"/>
            </a:xfrm>
          </p:grpSpPr>
          <p:sp>
            <p:nvSpPr>
              <p:cNvPr id="24" name="泪滴形 20"/>
              <p:cNvSpPr/>
              <p:nvPr/>
            </p:nvSpPr>
            <p:spPr>
              <a:xfrm rot="8140639">
                <a:off x="11508308" y="1729388"/>
                <a:ext cx="1440000" cy="1440000"/>
              </a:xfrm>
              <a:prstGeom prst="teardrop">
                <a:avLst/>
              </a:prstGeom>
              <a:noFill/>
              <a:ln w="76200"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1"/>
              <p:cNvSpPr/>
              <p:nvPr/>
            </p:nvSpPr>
            <p:spPr>
              <a:xfrm>
                <a:off x="11679758" y="1904469"/>
                <a:ext cx="1080000" cy="1080000"/>
              </a:xfrm>
              <a:prstGeom prst="ellipse">
                <a:avLst/>
              </a:prstGeom>
              <a:solidFill>
                <a:srgbClr val="1C4885"/>
              </a:solidFill>
              <a:ln>
                <a:solidFill>
                  <a:srgbClr val="1C48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24"/>
            <p:cNvSpPr txBox="1"/>
            <p:nvPr/>
          </p:nvSpPr>
          <p:spPr>
            <a:xfrm>
              <a:off x="2628503" y="2279287"/>
              <a:ext cx="38884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以上每月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最高可領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(2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學期中與學期末比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較總成績進步百分之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成績進步獎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en-US" altLang="zh-TW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5"/>
            <p:cNvSpPr txBox="1"/>
            <p:nvPr/>
          </p:nvSpPr>
          <p:spPr>
            <a:xfrm>
              <a:off x="2628504" y="1837834"/>
              <a:ext cx="364945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學伴互助課業輔導助學金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8172003" y="2297465"/>
              <a:ext cx="3666120" cy="12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每月閱讀三本以上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經本校圖書館借書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撰寫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字心得。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每月核發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7"/>
            <p:cNvSpPr txBox="1"/>
            <p:nvPr/>
          </p:nvSpPr>
          <p:spPr>
            <a:xfrm>
              <a:off x="8172002" y="1836093"/>
              <a:ext cx="3560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圖書文獻應用獎勵助學金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8"/>
            <p:cNvSpPr txBox="1"/>
            <p:nvPr/>
          </p:nvSpPr>
          <p:spPr>
            <a:xfrm>
              <a:off x="931547" y="4827792"/>
              <a:ext cx="277707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每一門科目成績達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每門科目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每門科目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分以上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每門科目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元。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9"/>
            <p:cNvSpPr txBox="1"/>
            <p:nvPr/>
          </p:nvSpPr>
          <p:spPr>
            <a:xfrm>
              <a:off x="900311" y="4284365"/>
              <a:ext cx="341561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跨域學習獎勵助學金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0"/>
            <p:cNvSpPr txBox="1"/>
            <p:nvPr/>
          </p:nvSpPr>
          <p:spPr>
            <a:xfrm>
              <a:off x="5461961" y="4758788"/>
              <a:ext cx="4223326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5-10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人課業輔導</a:t>
              </a:r>
              <a:r>
                <a:rPr lang="zh-TW" altLang="en-US" sz="1800" dirty="0"/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時數最少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學生出席率達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en-US" altLang="zh-TW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可得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en-US" altLang="zh-TW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單科目期中與期末比較進步百分之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%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成績進步獎</a:t>
              </a:r>
              <a:r>
                <a:rPr lang="en-US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2,000</a:t>
              </a:r>
              <a:r>
                <a:rPr lang="zh-TW" altLang="en-US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31"/>
            <p:cNvSpPr txBox="1"/>
            <p:nvPr/>
          </p:nvSpPr>
          <p:spPr>
            <a:xfrm>
              <a:off x="5436815" y="4284365"/>
              <a:ext cx="351714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教師課業輔導與諮詢</a:t>
              </a:r>
              <a:endParaRPr lang="zh-CN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2"/>
            <p:cNvSpPr txBox="1"/>
            <p:nvPr/>
          </p:nvSpPr>
          <p:spPr>
            <a:xfrm>
              <a:off x="1474884" y="2190751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月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文本框 33"/>
            <p:cNvSpPr txBox="1"/>
            <p:nvPr/>
          </p:nvSpPr>
          <p:spPr>
            <a:xfrm>
              <a:off x="4201946" y="5086882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期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文本框 34"/>
            <p:cNvSpPr txBox="1"/>
            <p:nvPr/>
          </p:nvSpPr>
          <p:spPr>
            <a:xfrm>
              <a:off x="6979022" y="2209801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月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35"/>
            <p:cNvSpPr txBox="1"/>
            <p:nvPr/>
          </p:nvSpPr>
          <p:spPr>
            <a:xfrm>
              <a:off x="10003358" y="5086882"/>
              <a:ext cx="666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期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8"/>
            <p:cNvSpPr/>
            <p:nvPr/>
          </p:nvSpPr>
          <p:spPr>
            <a:xfrm>
              <a:off x="559225" y="1361241"/>
              <a:ext cx="180000" cy="180000"/>
            </a:xfrm>
            <a:prstGeom prst="ellipse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"/>
          <p:cNvGrpSpPr/>
          <p:nvPr/>
        </p:nvGrpSpPr>
        <p:grpSpPr>
          <a:xfrm>
            <a:off x="610788" y="327387"/>
            <a:ext cx="5284224" cy="709954"/>
            <a:chOff x="567245" y="327387"/>
            <a:chExt cx="5284224" cy="709954"/>
          </a:xfrm>
        </p:grpSpPr>
        <p:sp>
          <p:nvSpPr>
            <p:cNvPr id="33" name="文本框 4"/>
            <p:cNvSpPr txBox="1"/>
            <p:nvPr/>
          </p:nvSpPr>
          <p:spPr>
            <a:xfrm>
              <a:off x="569073" y="327387"/>
              <a:ext cx="4753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年課業輔導之協助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12"/>
          <p:cNvGrpSpPr/>
          <p:nvPr/>
        </p:nvGrpSpPr>
        <p:grpSpPr bwMode="auto">
          <a:xfrm>
            <a:off x="10178902" y="175026"/>
            <a:ext cx="711732" cy="703870"/>
            <a:chOff x="223" y="203"/>
            <a:chExt cx="213" cy="211"/>
          </a:xfrm>
          <a:solidFill>
            <a:srgbClr val="1E5AA4"/>
          </a:solidFill>
        </p:grpSpPr>
        <p:sp>
          <p:nvSpPr>
            <p:cNvPr id="37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39" name="Group 12"/>
          <p:cNvGrpSpPr/>
          <p:nvPr/>
        </p:nvGrpSpPr>
        <p:grpSpPr bwMode="auto">
          <a:xfrm>
            <a:off x="11678042" y="568748"/>
            <a:ext cx="320163" cy="316626"/>
            <a:chOff x="223" y="203"/>
            <a:chExt cx="213" cy="211"/>
          </a:xfrm>
          <a:solidFill>
            <a:srgbClr val="1E5AA4"/>
          </a:solidFill>
        </p:grpSpPr>
        <p:sp>
          <p:nvSpPr>
            <p:cNvPr id="40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2" name="Group 12"/>
          <p:cNvGrpSpPr/>
          <p:nvPr/>
        </p:nvGrpSpPr>
        <p:grpSpPr bwMode="auto">
          <a:xfrm>
            <a:off x="11687188" y="5447191"/>
            <a:ext cx="320163" cy="316626"/>
            <a:chOff x="223" y="203"/>
            <a:chExt cx="213" cy="211"/>
          </a:xfrm>
          <a:solidFill>
            <a:srgbClr val="1E5AA4"/>
          </a:solidFill>
        </p:grpSpPr>
        <p:sp>
          <p:nvSpPr>
            <p:cNvPr id="43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5" name="Group 12"/>
          <p:cNvGrpSpPr/>
          <p:nvPr/>
        </p:nvGrpSpPr>
        <p:grpSpPr bwMode="auto">
          <a:xfrm>
            <a:off x="223977" y="6160191"/>
            <a:ext cx="507203" cy="501600"/>
            <a:chOff x="223" y="203"/>
            <a:chExt cx="213" cy="211"/>
          </a:xfrm>
          <a:solidFill>
            <a:srgbClr val="1E5AA4"/>
          </a:solidFill>
        </p:grpSpPr>
        <p:sp>
          <p:nvSpPr>
            <p:cNvPr id="46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48" name="Group 12"/>
          <p:cNvGrpSpPr/>
          <p:nvPr/>
        </p:nvGrpSpPr>
        <p:grpSpPr bwMode="auto">
          <a:xfrm>
            <a:off x="10890634" y="6169287"/>
            <a:ext cx="265538" cy="262604"/>
            <a:chOff x="223" y="203"/>
            <a:chExt cx="213" cy="211"/>
          </a:xfrm>
          <a:solidFill>
            <a:srgbClr val="1E5AA4"/>
          </a:solidFill>
        </p:grpSpPr>
        <p:sp>
          <p:nvSpPr>
            <p:cNvPr id="49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grpSp>
        <p:nvGrpSpPr>
          <p:cNvPr id="51" name="Group 12"/>
          <p:cNvGrpSpPr/>
          <p:nvPr/>
        </p:nvGrpSpPr>
        <p:grpSpPr bwMode="auto">
          <a:xfrm>
            <a:off x="11341471" y="1162737"/>
            <a:ext cx="265538" cy="262604"/>
            <a:chOff x="223" y="203"/>
            <a:chExt cx="213" cy="211"/>
          </a:xfrm>
          <a:solidFill>
            <a:srgbClr val="1E5AA4"/>
          </a:solidFill>
        </p:grpSpPr>
        <p:sp>
          <p:nvSpPr>
            <p:cNvPr id="52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705"/>
            </a:p>
          </p:txBody>
        </p:sp>
      </p:grpSp>
      <p:sp>
        <p:nvSpPr>
          <p:cNvPr id="55" name="矩形 54"/>
          <p:cNvSpPr/>
          <p:nvPr/>
        </p:nvSpPr>
        <p:spPr>
          <a:xfrm>
            <a:off x="630300" y="1037341"/>
            <a:ext cx="7953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每月</a:t>
            </a:r>
            <a:r>
              <a:rPr lang="en-US" altLang="zh-TW" sz="1600" dirty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5</a:t>
            </a:r>
            <a:r>
              <a:rPr lang="zh-TW" altLang="en-US" sz="1600" dirty="0">
                <a:solidFill>
                  <a:srgbClr val="FF0000"/>
                </a:solidFill>
                <a:latin typeface="+mj-ea"/>
                <a:ea typeface="微软雅黑" panose="020B0503020204020204" pitchFamily="34" charset="-122"/>
              </a:rPr>
              <a:t>號前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事先申請，每月申請次數一次，隔月可重新申請。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(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月底前繳交所有資料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微软雅黑" panose="020B0503020204020204" pitchFamily="34" charset="-122"/>
              </a:rPr>
              <a:t>)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28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610788" y="406059"/>
            <a:ext cx="5284224" cy="709954"/>
            <a:chOff x="567245" y="327387"/>
            <a:chExt cx="5284224" cy="709954"/>
          </a:xfrm>
        </p:grpSpPr>
        <p:sp>
          <p:nvSpPr>
            <p:cNvPr id="3" name="文本框 4"/>
            <p:cNvSpPr txBox="1"/>
            <p:nvPr/>
          </p:nvSpPr>
          <p:spPr>
            <a:xfrm>
              <a:off x="569072" y="327387"/>
              <a:ext cx="5112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年專業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語言</a:t>
              </a:r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技能證照輔導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614107" y="1597729"/>
            <a:ext cx="10943388" cy="2027531"/>
            <a:chOff x="1451857" y="1798131"/>
            <a:chExt cx="10943388" cy="2027531"/>
          </a:xfrm>
        </p:grpSpPr>
        <p:sp>
          <p:nvSpPr>
            <p:cNvPr id="6" name="文本框 9"/>
            <p:cNvSpPr txBox="1"/>
            <p:nvPr/>
          </p:nvSpPr>
          <p:spPr>
            <a:xfrm>
              <a:off x="1451857" y="2348334"/>
              <a:ext cx="1094338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已取得各系提升學生就業能力檢定之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院級</a:t>
              </a:r>
              <a:r>
                <a:rPr lang="zh-TW" altLang="zh-TW" sz="1800" dirty="0">
                  <a:solidFill>
                    <a:srgbClr val="FF0000"/>
                  </a:solidFill>
                </a:rPr>
                <a:t>、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系級專業證照者且經系認證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核可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可擔任證照共讀輔導員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配合有意願考取專業證照之弱勢生進行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3-5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人以上共同伴讀學習活動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可成為共讀成員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每月共讀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出席率須達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801479" y="1798131"/>
              <a:ext cx="4632409" cy="5810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zh-TW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專業證照共讀助學金</a:t>
              </a:r>
              <a:endParaRPr lang="zh-TW" altLang="en-US" sz="24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8"/>
          <p:cNvGrpSpPr/>
          <p:nvPr/>
        </p:nvGrpSpPr>
        <p:grpSpPr>
          <a:xfrm>
            <a:off x="612279" y="3788584"/>
            <a:ext cx="10945216" cy="2068924"/>
            <a:chOff x="1451857" y="1825987"/>
            <a:chExt cx="10945216" cy="2068924"/>
          </a:xfrm>
        </p:grpSpPr>
        <p:sp>
          <p:nvSpPr>
            <p:cNvPr id="10" name="文本框 9"/>
            <p:cNvSpPr txBox="1"/>
            <p:nvPr/>
          </p:nvSpPr>
          <p:spPr>
            <a:xfrm>
              <a:off x="1451857" y="2348334"/>
              <a:ext cx="10945216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由各系認證取得英語能力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比照全民英檢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中級以上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等級者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可擔任英文能力共讀</a:t>
              </a:r>
              <a:r>
                <a:rPr lang="zh-TW" altLang="zh-TW" sz="1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輔導員</a:t>
              </a:r>
              <a:r>
                <a:rPr lang="zh-TW" altLang="en-US" sz="1800" dirty="0">
                  <a:solidFill>
                    <a:srgbClr val="FF0000"/>
                  </a:solidFill>
                </a:rPr>
                <a:t>。</a:t>
              </a:r>
            </a:p>
            <a:p>
              <a:pPr>
                <a:lnSpc>
                  <a:spcPct val="125000"/>
                </a:lnSpc>
              </a:pPr>
              <a:endParaRPr lang="en-US" altLang="zh-TW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配合有意願考取語言證照之弱勢生進行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3-5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人以上共同伴讀學習活動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可成為共讀成員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每月共讀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小時以上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，</a:t>
              </a:r>
              <a:r>
                <a:rPr lang="zh-TW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出席率須達</a:t>
              </a:r>
              <a:r>
                <a:rPr lang="en-US" altLang="zh-TW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TW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01479" y="1825987"/>
              <a:ext cx="4994277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TW" altLang="en-US" sz="24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英文能力共讀助學金</a:t>
              </a:r>
            </a:p>
          </p:txBody>
        </p:sp>
        <p:sp>
          <p:nvSpPr>
            <p:cNvPr id="12" name="菱形 11"/>
            <p:cNvSpPr/>
            <p:nvPr/>
          </p:nvSpPr>
          <p:spPr>
            <a:xfrm>
              <a:off x="1519515" y="2064979"/>
              <a:ext cx="216000" cy="216000"/>
            </a:xfrm>
            <a:prstGeom prst="diamond">
              <a:avLst/>
            </a:prstGeom>
            <a:solidFill>
              <a:srgbClr val="1C4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2168" flipH="1">
            <a:off x="9575031" y="-146371"/>
            <a:ext cx="2346985" cy="23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5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ïšlíḍè">
            <a:extLst>
              <a:ext uri="{FF2B5EF4-FFF2-40B4-BE49-F238E27FC236}">
                <a16:creationId xmlns:a16="http://schemas.microsoft.com/office/drawing/2014/main" id="{23A7071C-9790-4D6E-BEA8-D840FA19ED29}"/>
              </a:ext>
            </a:extLst>
          </p:cNvPr>
          <p:cNvSpPr/>
          <p:nvPr/>
        </p:nvSpPr>
        <p:spPr bwMode="auto">
          <a:xfrm>
            <a:off x="5430950" y="5668221"/>
            <a:ext cx="865605" cy="8375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íSḷïḓê">
            <a:extLst>
              <a:ext uri="{FF2B5EF4-FFF2-40B4-BE49-F238E27FC236}">
                <a16:creationId xmlns:a16="http://schemas.microsoft.com/office/drawing/2014/main" id="{AE11B443-253F-4BDF-AF9D-CC6AAE319798}"/>
              </a:ext>
            </a:extLst>
          </p:cNvPr>
          <p:cNvSpPr/>
          <p:nvPr/>
        </p:nvSpPr>
        <p:spPr bwMode="auto">
          <a:xfrm>
            <a:off x="5159778" y="1476506"/>
            <a:ext cx="1429165" cy="4840484"/>
          </a:xfrm>
          <a:custGeom>
            <a:avLst/>
            <a:gdLst>
              <a:gd name="T0" fmla="*/ 1062 w 1138"/>
              <a:gd name="T1" fmla="*/ 285 h 3777"/>
              <a:gd name="T2" fmla="*/ 569 w 1138"/>
              <a:gd name="T3" fmla="*/ 0 h 3777"/>
              <a:gd name="T4" fmla="*/ 77 w 1138"/>
              <a:gd name="T5" fmla="*/ 285 h 3777"/>
              <a:gd name="T6" fmla="*/ 0 w 1138"/>
              <a:gd name="T7" fmla="*/ 569 h 3777"/>
              <a:gd name="T8" fmla="*/ 0 w 1138"/>
              <a:gd name="T9" fmla="*/ 1991 h 3777"/>
              <a:gd name="T10" fmla="*/ 484 w 1138"/>
              <a:gd name="T11" fmla="*/ 2553 h 3777"/>
              <a:gd name="T12" fmla="*/ 484 w 1138"/>
              <a:gd name="T13" fmla="*/ 3369 h 3777"/>
              <a:gd name="T14" fmla="*/ 356 w 1138"/>
              <a:gd name="T15" fmla="*/ 3564 h 3777"/>
              <a:gd name="T16" fmla="*/ 569 w 1138"/>
              <a:gd name="T17" fmla="*/ 3777 h 3777"/>
              <a:gd name="T18" fmla="*/ 783 w 1138"/>
              <a:gd name="T19" fmla="*/ 3564 h 3777"/>
              <a:gd name="T20" fmla="*/ 655 w 1138"/>
              <a:gd name="T21" fmla="*/ 3369 h 3777"/>
              <a:gd name="T22" fmla="*/ 655 w 1138"/>
              <a:gd name="T23" fmla="*/ 2553 h 3777"/>
              <a:gd name="T24" fmla="*/ 1138 w 1138"/>
              <a:gd name="T25" fmla="*/ 1991 h 3777"/>
              <a:gd name="T26" fmla="*/ 1138 w 1138"/>
              <a:gd name="T27" fmla="*/ 569 h 3777"/>
              <a:gd name="T28" fmla="*/ 1062 w 1138"/>
              <a:gd name="T29" fmla="*/ 285 h 3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8" h="3777">
                <a:moveTo>
                  <a:pt x="1062" y="285"/>
                </a:moveTo>
                <a:cubicBezTo>
                  <a:pt x="964" y="115"/>
                  <a:pt x="780" y="0"/>
                  <a:pt x="569" y="0"/>
                </a:cubicBezTo>
                <a:cubicBezTo>
                  <a:pt x="359" y="0"/>
                  <a:pt x="175" y="115"/>
                  <a:pt x="77" y="285"/>
                </a:cubicBezTo>
                <a:cubicBezTo>
                  <a:pt x="28" y="368"/>
                  <a:pt x="0" y="465"/>
                  <a:pt x="0" y="569"/>
                </a:cubicBezTo>
                <a:cubicBezTo>
                  <a:pt x="0" y="1991"/>
                  <a:pt x="0" y="1991"/>
                  <a:pt x="0" y="1991"/>
                </a:cubicBezTo>
                <a:cubicBezTo>
                  <a:pt x="0" y="2276"/>
                  <a:pt x="210" y="2512"/>
                  <a:pt x="484" y="2553"/>
                </a:cubicBezTo>
                <a:cubicBezTo>
                  <a:pt x="484" y="3369"/>
                  <a:pt x="484" y="3369"/>
                  <a:pt x="484" y="3369"/>
                </a:cubicBezTo>
                <a:cubicBezTo>
                  <a:pt x="409" y="3401"/>
                  <a:pt x="356" y="3477"/>
                  <a:pt x="356" y="3564"/>
                </a:cubicBezTo>
                <a:cubicBezTo>
                  <a:pt x="356" y="3682"/>
                  <a:pt x="451" y="3777"/>
                  <a:pt x="569" y="3777"/>
                </a:cubicBezTo>
                <a:cubicBezTo>
                  <a:pt x="687" y="3777"/>
                  <a:pt x="783" y="3682"/>
                  <a:pt x="783" y="3564"/>
                </a:cubicBezTo>
                <a:cubicBezTo>
                  <a:pt x="783" y="3477"/>
                  <a:pt x="730" y="3401"/>
                  <a:pt x="655" y="3369"/>
                </a:cubicBezTo>
                <a:cubicBezTo>
                  <a:pt x="655" y="2553"/>
                  <a:pt x="655" y="2553"/>
                  <a:pt x="655" y="2553"/>
                </a:cubicBezTo>
                <a:cubicBezTo>
                  <a:pt x="928" y="2512"/>
                  <a:pt x="1138" y="2276"/>
                  <a:pt x="1138" y="1991"/>
                </a:cubicBezTo>
                <a:cubicBezTo>
                  <a:pt x="1138" y="569"/>
                  <a:pt x="1138" y="569"/>
                  <a:pt x="1138" y="569"/>
                </a:cubicBezTo>
                <a:cubicBezTo>
                  <a:pt x="1138" y="465"/>
                  <a:pt x="1110" y="368"/>
                  <a:pt x="1062" y="285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îṩļîḑe">
            <a:extLst>
              <a:ext uri="{FF2B5EF4-FFF2-40B4-BE49-F238E27FC236}">
                <a16:creationId xmlns:a16="http://schemas.microsoft.com/office/drawing/2014/main" id="{500B4789-4E45-4D88-8AE0-DF3326C3D883}"/>
              </a:ext>
            </a:extLst>
          </p:cNvPr>
          <p:cNvSpPr/>
          <p:nvPr/>
        </p:nvSpPr>
        <p:spPr bwMode="auto">
          <a:xfrm>
            <a:off x="5508823" y="1615137"/>
            <a:ext cx="751145" cy="737901"/>
          </a:xfrm>
          <a:prstGeom prst="ellipse">
            <a:avLst/>
          </a:prstGeom>
          <a:solidFill>
            <a:schemeClr val="bg1"/>
          </a:solidFill>
          <a:ln w="57150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îśḻíďe">
            <a:extLst>
              <a:ext uri="{FF2B5EF4-FFF2-40B4-BE49-F238E27FC236}">
                <a16:creationId xmlns:a16="http://schemas.microsoft.com/office/drawing/2014/main" id="{888E6F94-4824-4979-97F0-CB77BFBB36C3}"/>
              </a:ext>
            </a:extLst>
          </p:cNvPr>
          <p:cNvSpPr/>
          <p:nvPr/>
        </p:nvSpPr>
        <p:spPr bwMode="auto">
          <a:xfrm>
            <a:off x="5678818" y="1789898"/>
            <a:ext cx="404463" cy="388378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rgbClr val="2259A2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68137fea-4a20-40e1-86c7-b31ac02ec2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37196" y="1476506"/>
            <a:ext cx="9919984" cy="5040107"/>
            <a:chOff x="1630962" y="1266824"/>
            <a:chExt cx="11724498" cy="4867278"/>
          </a:xfrm>
        </p:grpSpPr>
        <p:sp>
          <p:nvSpPr>
            <p:cNvPr id="3" name="iṡḻíḑê">
              <a:extLst>
                <a:ext uri="{FF2B5EF4-FFF2-40B4-BE49-F238E27FC236}">
                  <a16:creationId xmlns:a16="http://schemas.microsoft.com/office/drawing/2014/main" id="{E5284FC9-F052-4350-8165-D7A5D08F396E}"/>
                </a:ext>
              </a:extLst>
            </p:cNvPr>
            <p:cNvSpPr/>
            <p:nvPr/>
          </p:nvSpPr>
          <p:spPr bwMode="auto">
            <a:xfrm>
              <a:off x="2621807" y="5609881"/>
              <a:ext cx="9979032" cy="2919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íŝḷiḍè">
              <a:extLst>
                <a:ext uri="{FF2B5EF4-FFF2-40B4-BE49-F238E27FC236}">
                  <a16:creationId xmlns:a16="http://schemas.microsoft.com/office/drawing/2014/main" id="{96CCDAFB-7CD3-4EEF-8501-4D8779452585}"/>
                </a:ext>
              </a:extLst>
            </p:cNvPr>
            <p:cNvGrpSpPr/>
            <p:nvPr/>
          </p:nvGrpSpPr>
          <p:grpSpPr>
            <a:xfrm>
              <a:off x="1630962" y="1266824"/>
              <a:ext cx="1835439" cy="4867277"/>
              <a:chOff x="2497452" y="1266824"/>
              <a:chExt cx="1835439" cy="4867277"/>
            </a:xfrm>
          </p:grpSpPr>
          <p:sp>
            <p:nvSpPr>
              <p:cNvPr id="42" name="ïšlíḍè">
                <a:extLst>
                  <a:ext uri="{FF2B5EF4-FFF2-40B4-BE49-F238E27FC236}">
                    <a16:creationId xmlns:a16="http://schemas.microsoft.com/office/drawing/2014/main" id="{23A7071C-9790-4D6E-BEA8-D840FA19ED29}"/>
                  </a:ext>
                </a:extLst>
              </p:cNvPr>
              <p:cNvSpPr/>
              <p:nvPr/>
            </p:nvSpPr>
            <p:spPr bwMode="auto">
              <a:xfrm>
                <a:off x="2806102" y="5235359"/>
                <a:ext cx="1150433" cy="89874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b="1" dirty="0">
                  <a:solidFill>
                    <a:schemeClr val="dk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íSḷïḓê">
                <a:extLst>
                  <a:ext uri="{FF2B5EF4-FFF2-40B4-BE49-F238E27FC236}">
                    <a16:creationId xmlns:a16="http://schemas.microsoft.com/office/drawing/2014/main" id="{AE11B443-253F-4BDF-AF9D-CC6AAE319798}"/>
                  </a:ext>
                </a:extLst>
              </p:cNvPr>
              <p:cNvSpPr/>
              <p:nvPr/>
            </p:nvSpPr>
            <p:spPr bwMode="auto">
              <a:xfrm>
                <a:off x="2497452" y="1266824"/>
                <a:ext cx="1756386" cy="4674500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ïSḷïďe">
                <a:extLst>
                  <a:ext uri="{FF2B5EF4-FFF2-40B4-BE49-F238E27FC236}">
                    <a16:creationId xmlns:a16="http://schemas.microsoft.com/office/drawing/2014/main" id="{37C4BE43-50D7-48E5-A6C0-5C1DAE75B329}"/>
                  </a:ext>
                </a:extLst>
              </p:cNvPr>
              <p:cNvSpPr/>
              <p:nvPr/>
            </p:nvSpPr>
            <p:spPr bwMode="auto">
              <a:xfrm>
                <a:off x="3081788" y="5365261"/>
                <a:ext cx="576064" cy="576064"/>
              </a:xfrm>
              <a:prstGeom prst="ellipse">
                <a:avLst/>
              </a:prstGeom>
              <a:noFill/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grpSp>
            <p:nvGrpSpPr>
              <p:cNvPr id="45" name="ïśľíḋê">
                <a:extLst>
                  <a:ext uri="{FF2B5EF4-FFF2-40B4-BE49-F238E27FC236}">
                    <a16:creationId xmlns:a16="http://schemas.microsoft.com/office/drawing/2014/main" id="{968894BF-80D7-4367-BA5F-C895D51C4117}"/>
                  </a:ext>
                </a:extLst>
              </p:cNvPr>
              <p:cNvGrpSpPr/>
              <p:nvPr/>
            </p:nvGrpSpPr>
            <p:grpSpPr>
              <a:xfrm>
                <a:off x="2497452" y="2170391"/>
                <a:ext cx="1835439" cy="1422217"/>
                <a:chOff x="1163789" y="2170391"/>
                <a:chExt cx="1681542" cy="1422217"/>
              </a:xfrm>
            </p:grpSpPr>
            <p:sp>
              <p:nvSpPr>
                <p:cNvPr id="49" name="íSḻíḍe">
                  <a:extLst>
                    <a:ext uri="{FF2B5EF4-FFF2-40B4-BE49-F238E27FC236}">
                      <a16:creationId xmlns:a16="http://schemas.microsoft.com/office/drawing/2014/main" id="{ECD99DF6-33D8-4FE1-8712-AA51B9AA0263}"/>
                    </a:ext>
                  </a:extLst>
                </p:cNvPr>
                <p:cNvSpPr/>
                <p:nvPr/>
              </p:nvSpPr>
              <p:spPr bwMode="auto">
                <a:xfrm>
                  <a:off x="1237665" y="2518085"/>
                  <a:ext cx="1436954" cy="1074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學伴互助課業輔導助學金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成績進步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助學金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(2,000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lvl="0" algn="ctr"/>
                  <a:endParaRPr lang="zh-TW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íṥļîḑé">
                  <a:extLst>
                    <a:ext uri="{FF2B5EF4-FFF2-40B4-BE49-F238E27FC236}">
                      <a16:creationId xmlns:a16="http://schemas.microsoft.com/office/drawing/2014/main" id="{FB180041-F938-472E-B948-D88BD1FE11F3}"/>
                    </a:ext>
                  </a:extLst>
                </p:cNvPr>
                <p:cNvSpPr txBox="1"/>
                <p:nvPr/>
              </p:nvSpPr>
              <p:spPr bwMode="auto">
                <a:xfrm>
                  <a:off x="1163789" y="2170391"/>
                  <a:ext cx="168154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學習第一站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6" name="íş1iḓê">
                <a:extLst>
                  <a:ext uri="{FF2B5EF4-FFF2-40B4-BE49-F238E27FC236}">
                    <a16:creationId xmlns:a16="http://schemas.microsoft.com/office/drawing/2014/main" id="{0B08AB33-D419-404D-80BD-2DA450DB42E1}"/>
                  </a:ext>
                </a:extLst>
              </p:cNvPr>
              <p:cNvGrpSpPr/>
              <p:nvPr/>
            </p:nvGrpSpPr>
            <p:grpSpPr>
              <a:xfrm>
                <a:off x="2904869" y="1411000"/>
                <a:ext cx="923127" cy="767418"/>
                <a:chOff x="1032893" y="1411000"/>
                <a:chExt cx="923127" cy="767418"/>
              </a:xfrm>
            </p:grpSpPr>
            <p:sp>
              <p:nvSpPr>
                <p:cNvPr id="47" name="îṩļîḑe">
                  <a:extLst>
                    <a:ext uri="{FF2B5EF4-FFF2-40B4-BE49-F238E27FC236}">
                      <a16:creationId xmlns:a16="http://schemas.microsoft.com/office/drawing/2014/main" id="{500B4789-4E45-4D88-8AE0-DF3326C3D883}"/>
                    </a:ext>
                  </a:extLst>
                </p:cNvPr>
                <p:cNvSpPr/>
                <p:nvPr/>
              </p:nvSpPr>
              <p:spPr bwMode="auto">
                <a:xfrm>
                  <a:off x="1032893" y="1411000"/>
                  <a:ext cx="923127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îśḻíďe">
                  <a:extLst>
                    <a:ext uri="{FF2B5EF4-FFF2-40B4-BE49-F238E27FC236}">
                      <a16:creationId xmlns:a16="http://schemas.microsoft.com/office/drawing/2014/main" id="{888E6F94-4824-4979-97F0-CB77BFBB36C3}"/>
                    </a:ext>
                  </a:extLst>
                </p:cNvPr>
                <p:cNvSpPr/>
                <p:nvPr/>
              </p:nvSpPr>
              <p:spPr bwMode="auto">
                <a:xfrm>
                  <a:off x="1241810" y="1592752"/>
                  <a:ext cx="497069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" name="íśḻiḑe">
              <a:extLst>
                <a:ext uri="{FF2B5EF4-FFF2-40B4-BE49-F238E27FC236}">
                  <a16:creationId xmlns:a16="http://schemas.microsoft.com/office/drawing/2014/main" id="{63FFCB64-C411-4465-9BCD-0DD6DDD7AA49}"/>
                </a:ext>
              </a:extLst>
            </p:cNvPr>
            <p:cNvGrpSpPr/>
            <p:nvPr/>
          </p:nvGrpSpPr>
          <p:grpSpPr>
            <a:xfrm>
              <a:off x="4063491" y="1266824"/>
              <a:ext cx="6852990" cy="4839574"/>
              <a:chOff x="4289489" y="1266824"/>
              <a:chExt cx="6852990" cy="4839574"/>
            </a:xfrm>
          </p:grpSpPr>
          <p:sp>
            <p:nvSpPr>
              <p:cNvPr id="69" name="iṡľïdé">
                <a:extLst>
                  <a:ext uri="{FF2B5EF4-FFF2-40B4-BE49-F238E27FC236}">
                    <a16:creationId xmlns:a16="http://schemas.microsoft.com/office/drawing/2014/main" id="{C1FFD9F3-163A-42EB-AD8A-FFB94BE1898A}"/>
                  </a:ext>
                </a:extLst>
              </p:cNvPr>
              <p:cNvSpPr/>
              <p:nvPr/>
            </p:nvSpPr>
            <p:spPr bwMode="auto">
              <a:xfrm>
                <a:off x="9370058" y="1266824"/>
                <a:ext cx="1703385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îṥ1îḍé">
                <a:extLst>
                  <a:ext uri="{FF2B5EF4-FFF2-40B4-BE49-F238E27FC236}">
                    <a16:creationId xmlns:a16="http://schemas.microsoft.com/office/drawing/2014/main" id="{B7BABD13-0BFE-4E90-8885-5AFDBE33663E}"/>
                  </a:ext>
                </a:extLst>
              </p:cNvPr>
              <p:cNvSpPr/>
              <p:nvPr/>
            </p:nvSpPr>
            <p:spPr bwMode="auto">
              <a:xfrm>
                <a:off x="4681553" y="5215873"/>
                <a:ext cx="1023854" cy="890525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iṡľïdé">
                <a:extLst>
                  <a:ext uri="{FF2B5EF4-FFF2-40B4-BE49-F238E27FC236}">
                    <a16:creationId xmlns:a16="http://schemas.microsoft.com/office/drawing/2014/main" id="{C1FFD9F3-163A-42EB-AD8A-FFB94BE1898A}"/>
                  </a:ext>
                </a:extLst>
              </p:cNvPr>
              <p:cNvSpPr/>
              <p:nvPr/>
            </p:nvSpPr>
            <p:spPr bwMode="auto">
              <a:xfrm>
                <a:off x="4377984" y="1266824"/>
                <a:ext cx="1703385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1C4885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iṥľidê">
                <a:extLst>
                  <a:ext uri="{FF2B5EF4-FFF2-40B4-BE49-F238E27FC236}">
                    <a16:creationId xmlns:a16="http://schemas.microsoft.com/office/drawing/2014/main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4940394" y="5390629"/>
                <a:ext cx="617669" cy="550696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grpSp>
            <p:nvGrpSpPr>
              <p:cNvPr id="36" name="îṥliḑè">
                <a:extLst>
                  <a:ext uri="{FF2B5EF4-FFF2-40B4-BE49-F238E27FC236}">
                    <a16:creationId xmlns:a16="http://schemas.microsoft.com/office/drawing/2014/main" id="{25F9E423-B79C-42F7-B4EF-AA50E7496915}"/>
                  </a:ext>
                </a:extLst>
              </p:cNvPr>
              <p:cNvGrpSpPr/>
              <p:nvPr/>
            </p:nvGrpSpPr>
            <p:grpSpPr>
              <a:xfrm>
                <a:off x="4289489" y="2170391"/>
                <a:ext cx="6852990" cy="1307918"/>
                <a:chOff x="1090552" y="2170391"/>
                <a:chExt cx="6278384" cy="1307918"/>
              </a:xfrm>
            </p:grpSpPr>
            <p:sp>
              <p:nvSpPr>
                <p:cNvPr id="40" name="îṣļidè">
                  <a:extLst>
                    <a:ext uri="{FF2B5EF4-FFF2-40B4-BE49-F238E27FC236}">
                      <a16:creationId xmlns:a16="http://schemas.microsoft.com/office/drawing/2014/main" id="{E6520FDE-ADC5-4869-BF70-16949039EE4B}"/>
                    </a:ext>
                  </a:extLst>
                </p:cNvPr>
                <p:cNvSpPr/>
                <p:nvPr/>
              </p:nvSpPr>
              <p:spPr bwMode="auto">
                <a:xfrm>
                  <a:off x="1252701" y="2518085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圖書文獻應用勵學金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</a:p>
                <a:p>
                  <a:pPr lvl="0"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成績進步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助學金</a:t>
                  </a:r>
                  <a:endParaRPr lang="en-US" altLang="zh-TW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(2,000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í$ľïḋé">
                  <a:extLst>
                    <a:ext uri="{FF2B5EF4-FFF2-40B4-BE49-F238E27FC236}">
                      <a16:creationId xmlns:a16="http://schemas.microsoft.com/office/drawing/2014/main" id="{118B4062-4627-48FD-8094-7286B2F48D0C}"/>
                    </a:ext>
                  </a:extLst>
                </p:cNvPr>
                <p:cNvSpPr txBox="1"/>
                <p:nvPr/>
              </p:nvSpPr>
              <p:spPr bwMode="auto">
                <a:xfrm>
                  <a:off x="1090552" y="2170391"/>
                  <a:ext cx="174387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學習第二站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îṣļidè">
                  <a:extLst>
                    <a:ext uri="{FF2B5EF4-FFF2-40B4-BE49-F238E27FC236}">
                      <a16:creationId xmlns:a16="http://schemas.microsoft.com/office/drawing/2014/main" id="{E6520FDE-ADC5-4869-BF70-16949039EE4B}"/>
                    </a:ext>
                  </a:extLst>
                </p:cNvPr>
                <p:cNvSpPr/>
                <p:nvPr/>
              </p:nvSpPr>
              <p:spPr bwMode="auto">
                <a:xfrm>
                  <a:off x="5787206" y="2518086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英文能力共讀助學金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2" name="í$ľïḋé">
                  <a:extLst>
                    <a:ext uri="{FF2B5EF4-FFF2-40B4-BE49-F238E27FC236}">
                      <a16:creationId xmlns:a16="http://schemas.microsoft.com/office/drawing/2014/main" id="{118B4062-4627-48FD-8094-7286B2F48D0C}"/>
                    </a:ext>
                  </a:extLst>
                </p:cNvPr>
                <p:cNvSpPr txBox="1"/>
                <p:nvPr/>
              </p:nvSpPr>
              <p:spPr bwMode="auto">
                <a:xfrm>
                  <a:off x="5625059" y="2170391"/>
                  <a:ext cx="174387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學習第四站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" name="iṥliḍé">
                <a:extLst>
                  <a:ext uri="{FF2B5EF4-FFF2-40B4-BE49-F238E27FC236}">
                    <a16:creationId xmlns:a16="http://schemas.microsoft.com/office/drawing/2014/main" id="{FA7B8065-4189-4B3D-B16B-5D9C2DA61F0A}"/>
                  </a:ext>
                </a:extLst>
              </p:cNvPr>
              <p:cNvGrpSpPr/>
              <p:nvPr/>
            </p:nvGrpSpPr>
            <p:grpSpPr>
              <a:xfrm>
                <a:off x="4778546" y="1411000"/>
                <a:ext cx="5887926" cy="767419"/>
                <a:chOff x="1034594" y="1411000"/>
                <a:chExt cx="5887926" cy="767419"/>
              </a:xfrm>
            </p:grpSpPr>
            <p:sp>
              <p:nvSpPr>
                <p:cNvPr id="38" name="íş1îḓê">
                  <a:extLst>
                    <a:ext uri="{FF2B5EF4-FFF2-40B4-BE49-F238E27FC236}">
                      <a16:creationId xmlns:a16="http://schemas.microsoft.com/office/drawing/2014/main" id="{8E7C3337-0CE7-4292-9987-C4AB41EC7313}"/>
                    </a:ext>
                  </a:extLst>
                </p:cNvPr>
                <p:cNvSpPr/>
                <p:nvPr/>
              </p:nvSpPr>
              <p:spPr bwMode="auto">
                <a:xfrm>
                  <a:off x="1034594" y="1411000"/>
                  <a:ext cx="926861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ïṣliḍe">
                  <a:extLst>
                    <a:ext uri="{FF2B5EF4-FFF2-40B4-BE49-F238E27FC236}">
                      <a16:creationId xmlns:a16="http://schemas.microsoft.com/office/drawing/2014/main" id="{BBC676A7-CE93-4599-99A1-CCDF16F54D83}"/>
                    </a:ext>
                  </a:extLst>
                </p:cNvPr>
                <p:cNvSpPr/>
                <p:nvPr/>
              </p:nvSpPr>
              <p:spPr bwMode="auto">
                <a:xfrm>
                  <a:off x="1236184" y="1592752"/>
                  <a:ext cx="499080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íş1îḓê">
                  <a:extLst>
                    <a:ext uri="{FF2B5EF4-FFF2-40B4-BE49-F238E27FC236}">
                      <a16:creationId xmlns:a16="http://schemas.microsoft.com/office/drawing/2014/main" id="{8E7C3337-0CE7-4292-9987-C4AB41EC7313}"/>
                    </a:ext>
                  </a:extLst>
                </p:cNvPr>
                <p:cNvSpPr/>
                <p:nvPr/>
              </p:nvSpPr>
              <p:spPr bwMode="auto">
                <a:xfrm>
                  <a:off x="5995659" y="1411001"/>
                  <a:ext cx="926861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ïṣliḍe">
                  <a:extLst>
                    <a:ext uri="{FF2B5EF4-FFF2-40B4-BE49-F238E27FC236}">
                      <a16:creationId xmlns:a16="http://schemas.microsoft.com/office/drawing/2014/main" id="{BBC676A7-CE93-4599-99A1-CCDF16F54D83}"/>
                    </a:ext>
                  </a:extLst>
                </p:cNvPr>
                <p:cNvSpPr/>
                <p:nvPr/>
              </p:nvSpPr>
              <p:spPr bwMode="auto">
                <a:xfrm>
                  <a:off x="6197247" y="1592753"/>
                  <a:ext cx="499079" cy="403914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7" name="iṥľidê">
                <a:extLst>
                  <a:ext uri="{FF2B5EF4-FFF2-40B4-BE49-F238E27FC236}">
                    <a16:creationId xmlns:a16="http://schemas.microsoft.com/office/drawing/2014/main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7331818" y="5390629"/>
                <a:ext cx="695750" cy="583811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sp>
            <p:nvSpPr>
              <p:cNvPr id="70" name="iṥľidê">
                <a:extLst>
                  <a:ext uri="{FF2B5EF4-FFF2-40B4-BE49-F238E27FC236}">
                    <a16:creationId xmlns:a16="http://schemas.microsoft.com/office/drawing/2014/main" id="{24362D9C-0E05-4C79-85FB-B06F360D70BB}"/>
                  </a:ext>
                </a:extLst>
              </p:cNvPr>
              <p:cNvSpPr/>
              <p:nvPr/>
            </p:nvSpPr>
            <p:spPr bwMode="auto">
              <a:xfrm>
                <a:off x="9858463" y="5357514"/>
                <a:ext cx="695750" cy="583811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6" name="íšḷíḍê">
              <a:extLst>
                <a:ext uri="{FF2B5EF4-FFF2-40B4-BE49-F238E27FC236}">
                  <a16:creationId xmlns:a16="http://schemas.microsoft.com/office/drawing/2014/main" id="{802F0F59-AF8C-4B18-92F3-A60D4FEDAD4C}"/>
                </a:ext>
              </a:extLst>
            </p:cNvPr>
            <p:cNvGrpSpPr/>
            <p:nvPr/>
          </p:nvGrpSpPr>
          <p:grpSpPr>
            <a:xfrm>
              <a:off x="6567406" y="2170391"/>
              <a:ext cx="6451593" cy="3963711"/>
              <a:chOff x="6152911" y="2170391"/>
              <a:chExt cx="6451593" cy="3963711"/>
            </a:xfrm>
          </p:grpSpPr>
          <p:grpSp>
            <p:nvGrpSpPr>
              <p:cNvPr id="26" name="ï$ľíďè">
                <a:extLst>
                  <a:ext uri="{FF2B5EF4-FFF2-40B4-BE49-F238E27FC236}">
                    <a16:creationId xmlns:a16="http://schemas.microsoft.com/office/drawing/2014/main" id="{582C9939-6266-4829-A4F1-16106E4B22AB}"/>
                  </a:ext>
                </a:extLst>
              </p:cNvPr>
              <p:cNvGrpSpPr/>
              <p:nvPr/>
            </p:nvGrpSpPr>
            <p:grpSpPr>
              <a:xfrm>
                <a:off x="6152911" y="2170391"/>
                <a:ext cx="1743842" cy="1307917"/>
                <a:chOff x="1082715" y="2170391"/>
                <a:chExt cx="1597625" cy="1307917"/>
              </a:xfrm>
            </p:grpSpPr>
            <p:sp>
              <p:nvSpPr>
                <p:cNvPr id="31" name="iṩ1ïḑe">
                  <a:extLst>
                    <a:ext uri="{FF2B5EF4-FFF2-40B4-BE49-F238E27FC236}">
                      <a16:creationId xmlns:a16="http://schemas.microsoft.com/office/drawing/2014/main" id="{F44CFAA2-54F9-40E0-BE20-6EFF9770F61C}"/>
                    </a:ext>
                  </a:extLst>
                </p:cNvPr>
                <p:cNvSpPr/>
                <p:nvPr/>
              </p:nvSpPr>
              <p:spPr bwMode="auto">
                <a:xfrm>
                  <a:off x="1163789" y="2518085"/>
                  <a:ext cx="1436954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專業證照共讀助學金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(3,000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íśḷíḋé">
                  <a:extLst>
                    <a:ext uri="{FF2B5EF4-FFF2-40B4-BE49-F238E27FC236}">
                      <a16:creationId xmlns:a16="http://schemas.microsoft.com/office/drawing/2014/main" id="{661D00DA-BBE6-4AED-B42F-2B01CEEF6752}"/>
                    </a:ext>
                  </a:extLst>
                </p:cNvPr>
                <p:cNvSpPr txBox="1"/>
                <p:nvPr/>
              </p:nvSpPr>
              <p:spPr bwMode="auto">
                <a:xfrm>
                  <a:off x="1082715" y="2170391"/>
                  <a:ext cx="1597625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學習第三站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" name="işľiḑê">
                <a:extLst>
                  <a:ext uri="{FF2B5EF4-FFF2-40B4-BE49-F238E27FC236}">
                    <a16:creationId xmlns:a16="http://schemas.microsoft.com/office/drawing/2014/main" id="{23EBD80F-004C-4C5F-BEF7-0A776FA57061}"/>
                  </a:ext>
                </a:extLst>
              </p:cNvPr>
              <p:cNvSpPr/>
              <p:nvPr/>
            </p:nvSpPr>
            <p:spPr bwMode="auto">
              <a:xfrm>
                <a:off x="11525045" y="5215875"/>
                <a:ext cx="1079459" cy="91822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i$lîḑê">
              <a:extLst>
                <a:ext uri="{FF2B5EF4-FFF2-40B4-BE49-F238E27FC236}">
                  <a16:creationId xmlns:a16="http://schemas.microsoft.com/office/drawing/2014/main" id="{A75618A6-1037-43AA-9B1A-C7223F244DDA}"/>
                </a:ext>
              </a:extLst>
            </p:cNvPr>
            <p:cNvGrpSpPr/>
            <p:nvPr/>
          </p:nvGrpSpPr>
          <p:grpSpPr>
            <a:xfrm>
              <a:off x="9467887" y="1266824"/>
              <a:ext cx="3887573" cy="4867276"/>
              <a:chOff x="8412901" y="1266824"/>
              <a:chExt cx="3887573" cy="4867276"/>
            </a:xfrm>
          </p:grpSpPr>
          <p:sp>
            <p:nvSpPr>
              <p:cNvPr id="9" name="îślïde">
                <a:extLst>
                  <a:ext uri="{FF2B5EF4-FFF2-40B4-BE49-F238E27FC236}">
                    <a16:creationId xmlns:a16="http://schemas.microsoft.com/office/drawing/2014/main" id="{800C05FF-DF10-496E-82CE-13ABCAD0654B}"/>
                  </a:ext>
                </a:extLst>
              </p:cNvPr>
              <p:cNvSpPr/>
              <p:nvPr/>
            </p:nvSpPr>
            <p:spPr bwMode="auto">
              <a:xfrm>
                <a:off x="8412901" y="5286375"/>
                <a:ext cx="1055734" cy="847725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îSliďê">
                <a:extLst>
                  <a:ext uri="{FF2B5EF4-FFF2-40B4-BE49-F238E27FC236}">
                    <a16:creationId xmlns:a16="http://schemas.microsoft.com/office/drawing/2014/main" id="{D1E692E7-1223-4077-8F1E-3018B4550027}"/>
                  </a:ext>
                </a:extLst>
              </p:cNvPr>
              <p:cNvSpPr/>
              <p:nvPr/>
            </p:nvSpPr>
            <p:spPr bwMode="auto">
              <a:xfrm>
                <a:off x="10632075" y="1266824"/>
                <a:ext cx="1668399" cy="4674501"/>
              </a:xfrm>
              <a:custGeom>
                <a:avLst/>
                <a:gdLst>
                  <a:gd name="T0" fmla="*/ 1062 w 1138"/>
                  <a:gd name="T1" fmla="*/ 285 h 3777"/>
                  <a:gd name="T2" fmla="*/ 569 w 1138"/>
                  <a:gd name="T3" fmla="*/ 0 h 3777"/>
                  <a:gd name="T4" fmla="*/ 77 w 1138"/>
                  <a:gd name="T5" fmla="*/ 285 h 3777"/>
                  <a:gd name="T6" fmla="*/ 0 w 1138"/>
                  <a:gd name="T7" fmla="*/ 569 h 3777"/>
                  <a:gd name="T8" fmla="*/ 0 w 1138"/>
                  <a:gd name="T9" fmla="*/ 1991 h 3777"/>
                  <a:gd name="T10" fmla="*/ 484 w 1138"/>
                  <a:gd name="T11" fmla="*/ 2553 h 3777"/>
                  <a:gd name="T12" fmla="*/ 484 w 1138"/>
                  <a:gd name="T13" fmla="*/ 3369 h 3777"/>
                  <a:gd name="T14" fmla="*/ 356 w 1138"/>
                  <a:gd name="T15" fmla="*/ 3564 h 3777"/>
                  <a:gd name="T16" fmla="*/ 569 w 1138"/>
                  <a:gd name="T17" fmla="*/ 3777 h 3777"/>
                  <a:gd name="T18" fmla="*/ 783 w 1138"/>
                  <a:gd name="T19" fmla="*/ 3564 h 3777"/>
                  <a:gd name="T20" fmla="*/ 655 w 1138"/>
                  <a:gd name="T21" fmla="*/ 3369 h 3777"/>
                  <a:gd name="T22" fmla="*/ 655 w 1138"/>
                  <a:gd name="T23" fmla="*/ 2553 h 3777"/>
                  <a:gd name="T24" fmla="*/ 1138 w 1138"/>
                  <a:gd name="T25" fmla="*/ 1991 h 3777"/>
                  <a:gd name="T26" fmla="*/ 1138 w 1138"/>
                  <a:gd name="T27" fmla="*/ 569 h 3777"/>
                  <a:gd name="T28" fmla="*/ 1062 w 1138"/>
                  <a:gd name="T29" fmla="*/ 285 h 3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8" h="3777">
                    <a:moveTo>
                      <a:pt x="1062" y="285"/>
                    </a:moveTo>
                    <a:cubicBezTo>
                      <a:pt x="964" y="115"/>
                      <a:pt x="780" y="0"/>
                      <a:pt x="569" y="0"/>
                    </a:cubicBezTo>
                    <a:cubicBezTo>
                      <a:pt x="359" y="0"/>
                      <a:pt x="175" y="115"/>
                      <a:pt x="77" y="285"/>
                    </a:cubicBezTo>
                    <a:cubicBezTo>
                      <a:pt x="28" y="368"/>
                      <a:pt x="0" y="465"/>
                      <a:pt x="0" y="569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276"/>
                      <a:pt x="210" y="2512"/>
                      <a:pt x="484" y="2553"/>
                    </a:cubicBezTo>
                    <a:cubicBezTo>
                      <a:pt x="484" y="3369"/>
                      <a:pt x="484" y="3369"/>
                      <a:pt x="484" y="3369"/>
                    </a:cubicBezTo>
                    <a:cubicBezTo>
                      <a:pt x="409" y="3401"/>
                      <a:pt x="356" y="3477"/>
                      <a:pt x="356" y="3564"/>
                    </a:cubicBezTo>
                    <a:cubicBezTo>
                      <a:pt x="356" y="3682"/>
                      <a:pt x="451" y="3777"/>
                      <a:pt x="569" y="3777"/>
                    </a:cubicBezTo>
                    <a:cubicBezTo>
                      <a:pt x="687" y="3777"/>
                      <a:pt x="783" y="3682"/>
                      <a:pt x="783" y="3564"/>
                    </a:cubicBezTo>
                    <a:cubicBezTo>
                      <a:pt x="783" y="3477"/>
                      <a:pt x="730" y="3401"/>
                      <a:pt x="655" y="3369"/>
                    </a:cubicBezTo>
                    <a:cubicBezTo>
                      <a:pt x="655" y="2553"/>
                      <a:pt x="655" y="2553"/>
                      <a:pt x="655" y="2553"/>
                    </a:cubicBezTo>
                    <a:cubicBezTo>
                      <a:pt x="928" y="2512"/>
                      <a:pt x="1138" y="2276"/>
                      <a:pt x="1138" y="1991"/>
                    </a:cubicBezTo>
                    <a:cubicBezTo>
                      <a:pt x="1138" y="569"/>
                      <a:pt x="1138" y="569"/>
                      <a:pt x="1138" y="569"/>
                    </a:cubicBezTo>
                    <a:cubicBezTo>
                      <a:pt x="1138" y="465"/>
                      <a:pt x="1110" y="368"/>
                      <a:pt x="1062" y="28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iṩľíḓè">
                <a:extLst>
                  <a:ext uri="{FF2B5EF4-FFF2-40B4-BE49-F238E27FC236}">
                    <a16:creationId xmlns:a16="http://schemas.microsoft.com/office/drawing/2014/main" id="{F47D400F-A80D-48AF-9F2E-4C148E994833}"/>
                  </a:ext>
                </a:extLst>
              </p:cNvPr>
              <p:cNvSpPr/>
              <p:nvPr/>
            </p:nvSpPr>
            <p:spPr bwMode="auto">
              <a:xfrm>
                <a:off x="8617523" y="5438714"/>
                <a:ext cx="638162" cy="478746"/>
              </a:xfrm>
              <a:prstGeom prst="ellipse">
                <a:avLst/>
              </a:prstGeom>
              <a:solidFill>
                <a:srgbClr val="2259A2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grpSp>
            <p:nvGrpSpPr>
              <p:cNvPr id="12" name="iṣļiḋê">
                <a:extLst>
                  <a:ext uri="{FF2B5EF4-FFF2-40B4-BE49-F238E27FC236}">
                    <a16:creationId xmlns:a16="http://schemas.microsoft.com/office/drawing/2014/main" id="{5652E51E-1CE1-44E8-9705-0CE7AC678F2E}"/>
                  </a:ext>
                </a:extLst>
              </p:cNvPr>
              <p:cNvGrpSpPr/>
              <p:nvPr/>
            </p:nvGrpSpPr>
            <p:grpSpPr>
              <a:xfrm>
                <a:off x="10643505" y="2170391"/>
                <a:ext cx="1656968" cy="1307917"/>
                <a:chOff x="3481765" y="2170391"/>
                <a:chExt cx="1518033" cy="1307917"/>
              </a:xfrm>
            </p:grpSpPr>
            <p:sp>
              <p:nvSpPr>
                <p:cNvPr id="21" name="i$lîḋe">
                  <a:extLst>
                    <a:ext uri="{FF2B5EF4-FFF2-40B4-BE49-F238E27FC236}">
                      <a16:creationId xmlns:a16="http://schemas.microsoft.com/office/drawing/2014/main" id="{693AE608-DBF0-4615-A619-90841CA4A116}"/>
                    </a:ext>
                  </a:extLst>
                </p:cNvPr>
                <p:cNvSpPr/>
                <p:nvPr/>
              </p:nvSpPr>
              <p:spPr bwMode="auto">
                <a:xfrm>
                  <a:off x="3481768" y="2518085"/>
                  <a:ext cx="1518030" cy="96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/>
                  <a:r>
                    <a:rPr lang="zh-TW" altLang="en-US" sz="16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每月達標合計</a:t>
                  </a:r>
                  <a:endParaRPr lang="en-US" altLang="zh-TW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(1,6000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元</a:t>
                  </a:r>
                  <a:r>
                    <a:rPr lang="en-US" altLang="zh-TW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)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2" name="i$ḷíde">
                  <a:extLst>
                    <a:ext uri="{FF2B5EF4-FFF2-40B4-BE49-F238E27FC236}">
                      <a16:creationId xmlns:a16="http://schemas.microsoft.com/office/drawing/2014/main" id="{807BFF0A-5AF1-4162-B247-811A588FCABF}"/>
                    </a:ext>
                  </a:extLst>
                </p:cNvPr>
                <p:cNvSpPr txBox="1"/>
                <p:nvPr/>
              </p:nvSpPr>
              <p:spPr bwMode="auto">
                <a:xfrm>
                  <a:off x="3481765" y="2170391"/>
                  <a:ext cx="143695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TW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終點站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3" name="îṩļíḓê">
                <a:extLst>
                  <a:ext uri="{FF2B5EF4-FFF2-40B4-BE49-F238E27FC236}">
                    <a16:creationId xmlns:a16="http://schemas.microsoft.com/office/drawing/2014/main" id="{5DF29518-2D19-4F88-A926-76AA0EB54F49}"/>
                  </a:ext>
                </a:extLst>
              </p:cNvPr>
              <p:cNvGrpSpPr/>
              <p:nvPr/>
            </p:nvGrpSpPr>
            <p:grpSpPr>
              <a:xfrm>
                <a:off x="10955530" y="1411000"/>
                <a:ext cx="953739" cy="767418"/>
                <a:chOff x="3467626" y="1411000"/>
                <a:chExt cx="953739" cy="767418"/>
              </a:xfrm>
            </p:grpSpPr>
            <p:sp>
              <p:nvSpPr>
                <p:cNvPr id="17" name="îṣlíḋe">
                  <a:extLst>
                    <a:ext uri="{FF2B5EF4-FFF2-40B4-BE49-F238E27FC236}">
                      <a16:creationId xmlns:a16="http://schemas.microsoft.com/office/drawing/2014/main" id="{0D07B98A-FA59-4BAD-BF9E-BE7CB6DFAD4C}"/>
                    </a:ext>
                  </a:extLst>
                </p:cNvPr>
                <p:cNvSpPr/>
                <p:nvPr/>
              </p:nvSpPr>
              <p:spPr bwMode="auto">
                <a:xfrm>
                  <a:off x="3467626" y="1411000"/>
                  <a:ext cx="953739" cy="767418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ïṩlîďe">
                  <a:extLst>
                    <a:ext uri="{FF2B5EF4-FFF2-40B4-BE49-F238E27FC236}">
                      <a16:creationId xmlns:a16="http://schemas.microsoft.com/office/drawing/2014/main" id="{43CA9250-EED4-48F2-8AEF-DA47E7CEA270}"/>
                    </a:ext>
                  </a:extLst>
                </p:cNvPr>
                <p:cNvSpPr/>
                <p:nvPr/>
              </p:nvSpPr>
              <p:spPr bwMode="auto">
                <a:xfrm>
                  <a:off x="3662136" y="1592752"/>
                  <a:ext cx="569163" cy="422485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2259A2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iṩľíḓè">
                <a:extLst>
                  <a:ext uri="{FF2B5EF4-FFF2-40B4-BE49-F238E27FC236}">
                    <a16:creationId xmlns:a16="http://schemas.microsoft.com/office/drawing/2014/main" id="{F47D400F-A80D-48AF-9F2E-4C148E994833}"/>
                  </a:ext>
                </a:extLst>
              </p:cNvPr>
              <p:cNvSpPr/>
              <p:nvPr/>
            </p:nvSpPr>
            <p:spPr bwMode="auto">
              <a:xfrm>
                <a:off x="11082597" y="5391591"/>
                <a:ext cx="699605" cy="576064"/>
              </a:xfrm>
              <a:prstGeom prst="ellipse">
                <a:avLst/>
              </a:prstGeom>
              <a:solidFill>
                <a:srgbClr val="C00000"/>
              </a:solidFill>
              <a:ln w="19050">
                <a:noFill/>
                <a:round/>
              </a:ln>
            </p:spPr>
            <p:txBody>
              <a:bodyPr vert="horz" wrap="squar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3"/>
          <p:cNvGrpSpPr/>
          <p:nvPr/>
        </p:nvGrpSpPr>
        <p:grpSpPr>
          <a:xfrm>
            <a:off x="610788" y="327387"/>
            <a:ext cx="8150826" cy="709954"/>
            <a:chOff x="567245" y="327387"/>
            <a:chExt cx="8150826" cy="709954"/>
          </a:xfrm>
        </p:grpSpPr>
        <p:sp>
          <p:nvSpPr>
            <p:cNvPr id="52" name="文本框 4"/>
            <p:cNvSpPr txBox="1"/>
            <p:nvPr/>
          </p:nvSpPr>
          <p:spPr>
            <a:xfrm>
              <a:off x="569073" y="327387"/>
              <a:ext cx="8148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114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年安心留校學習</a:t>
              </a:r>
              <a:r>
                <a:rPr lang="zh-TW" altLang="zh-TW" sz="2800" kern="100" dirty="0">
                  <a:solidFill>
                    <a:schemeClr val="tx2">
                      <a:lumMod val="75000"/>
                    </a:schemeClr>
                  </a:solidFill>
                  <a:effectLst/>
                </a:rPr>
                <a:t>，</a:t>
              </a:r>
              <a:r>
                <a:rPr lang="zh-TW" altLang="en-US" sz="2800" b="1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按月申請助學金方案</a:t>
              </a:r>
              <a:endParaRPr lang="zh-CN" altLang="en-US" sz="28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"/>
            <p:cNvSpPr txBox="1"/>
            <p:nvPr/>
          </p:nvSpPr>
          <p:spPr>
            <a:xfrm>
              <a:off x="567245" y="700646"/>
              <a:ext cx="5284224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高教深耕計畫經濟不利學生完善就學協助機制</a:t>
              </a:r>
              <a:endParaRPr lang="en-US" altLang="zh-TW" sz="1200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向右箭號 53"/>
          <p:cNvSpPr/>
          <p:nvPr/>
        </p:nvSpPr>
        <p:spPr>
          <a:xfrm>
            <a:off x="2574263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右箭號 54"/>
          <p:cNvSpPr/>
          <p:nvPr/>
        </p:nvSpPr>
        <p:spPr>
          <a:xfrm>
            <a:off x="4605850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右箭號 55"/>
          <p:cNvSpPr/>
          <p:nvPr/>
        </p:nvSpPr>
        <p:spPr>
          <a:xfrm>
            <a:off x="6732959" y="5515197"/>
            <a:ext cx="399011" cy="306047"/>
          </a:xfrm>
          <a:prstGeom prst="rightArrow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右箭號 56"/>
          <p:cNvSpPr/>
          <p:nvPr/>
        </p:nvSpPr>
        <p:spPr>
          <a:xfrm>
            <a:off x="8961120" y="5488814"/>
            <a:ext cx="399011" cy="30604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Picture 23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19100">
            <a:off x="10174736" y="152728"/>
            <a:ext cx="1364889" cy="15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63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7a16b6f-8e63-464e-88e4-f0fb6084a1f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137fea-4a20-40e1-86c7-b31ac02ec2df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6486</TotalTime>
  <Words>1518</Words>
  <Application>Microsoft Office PowerPoint</Application>
  <PresentationFormat>自訂</PresentationFormat>
  <Paragraphs>182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Microsoft YaHei</vt:lpstr>
      <vt:lpstr>Microsoft YaHei</vt:lpstr>
      <vt:lpstr>微軟正黑體</vt:lpstr>
      <vt:lpstr>新細明體</vt:lpstr>
      <vt:lpstr>Agency FB</vt:lpstr>
      <vt:lpstr>Arial</vt:lpstr>
      <vt:lpstr>Calibri</vt:lpstr>
      <vt:lpstr>Source Sans Pro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143</cp:revision>
  <dcterms:created xsi:type="dcterms:W3CDTF">2020-08-31T07:37:02Z</dcterms:created>
  <dcterms:modified xsi:type="dcterms:W3CDTF">2025-04-17T06:11:01Z</dcterms:modified>
</cp:coreProperties>
</file>